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 xmlns:p15="http://schemas.microsoft.com/office/powerpoint/2012/main" userId="Rose Malcolm" providerId="None"/>
      </p:ext>
    </p:extLst>
  </p:cmAuthor>
  <p:cmAuthor id="2" name="Rose Malcolm" initials="RM [2]" lastIdx="7" clrIdx="1">
    <p:extLst>
      <p:ext uri="{19B8F6BF-5375-455C-9EA6-DF929625EA0E}">
        <p15:presenceInfo xmlns="" xmlns:p15="http://schemas.microsoft.com/office/powerpoint/2012/main" userId="17c9fa32013483c0" providerId="Windows Live"/>
      </p:ext>
    </p:extLst>
  </p:cmAuthor>
  <p:cmAuthor id="3" name="Ramesh Sannareddy" initials="RS" lastIdx="7" clrIdx="2">
    <p:extLst>
      <p:ext uri="{19B8F6BF-5375-455C-9EA6-DF929625EA0E}">
        <p15:presenceInfo xmlns=""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91052" autoAdjust="0"/>
  </p:normalViewPr>
  <p:slideViewPr>
    <p:cSldViewPr snapToGrid="0" snapToObjects="1">
      <p:cViewPr>
        <p:scale>
          <a:sx n="81" d="100"/>
          <a:sy n="81" d="100"/>
        </p:scale>
        <p:origin x="-960"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8/28/2024</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103996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hrikala28/IBMDS1/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hrikala28/IBMDS1/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hrikala28/IBMDS1/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hrikala28/IBMDS1/blob/main/lab_jupyter_launch_site_location%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hrikala28/IBMDS1/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hrikala28/IBMDS1/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Shrikala28/IBMDS1/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hrikala28/IBMDS1/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smtClean="0">
                <a:solidFill>
                  <a:schemeClr val="bg2"/>
                </a:solidFill>
                <a:latin typeface="Abadi"/>
                <a:ea typeface="SF Pro" pitchFamily="2" charset="0"/>
                <a:cs typeface="SF Pro" pitchFamily="2" charset="0"/>
              </a:rPr>
              <a:t>Shrikala</a:t>
            </a:r>
            <a:r>
              <a:rPr lang="en-US" dirty="0" smtClean="0">
                <a:solidFill>
                  <a:schemeClr val="bg2"/>
                </a:solidFill>
                <a:latin typeface="Abadi"/>
                <a:ea typeface="SF Pro" pitchFamily="2" charset="0"/>
                <a:cs typeface="SF Pro" pitchFamily="2" charset="0"/>
              </a:rPr>
              <a:t> </a:t>
            </a:r>
            <a:r>
              <a:rPr lang="en-US" dirty="0" err="1" smtClean="0">
                <a:solidFill>
                  <a:schemeClr val="bg2"/>
                </a:solidFill>
                <a:latin typeface="Abadi"/>
                <a:ea typeface="SF Pro" pitchFamily="2" charset="0"/>
                <a:cs typeface="SF Pro" pitchFamily="2" charset="0"/>
              </a:rPr>
              <a:t>Kadam</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28th August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442300"/>
            <a:ext cx="5593082" cy="5081047"/>
          </a:xfrm>
          <a:prstGeom prst="rect">
            <a:avLst/>
          </a:prstGeom>
        </p:spPr>
        <p:txBody>
          <a:bodyPr/>
          <a:lstStyle/>
          <a:p>
            <a:r>
              <a:rPr lang="en-US" sz="2200" dirty="0" smtClean="0">
                <a:solidFill>
                  <a:schemeClr val="accent3">
                    <a:lumMod val="25000"/>
                  </a:schemeClr>
                </a:solidFill>
              </a:rPr>
              <a:t>Calculated </a:t>
            </a:r>
            <a:r>
              <a:rPr lang="en-US" sz="2200" dirty="0">
                <a:solidFill>
                  <a:schemeClr val="accent3">
                    <a:lumMod val="25000"/>
                  </a:schemeClr>
                </a:solidFill>
              </a:rPr>
              <a:t>the number of </a:t>
            </a:r>
            <a:r>
              <a:rPr lang="en-US" sz="2200" dirty="0" smtClean="0">
                <a:solidFill>
                  <a:schemeClr val="accent3">
                    <a:lumMod val="25000"/>
                  </a:schemeClr>
                </a:solidFill>
              </a:rPr>
              <a:t>launches at </a:t>
            </a:r>
            <a:r>
              <a:rPr lang="en-US" sz="2200" dirty="0">
                <a:solidFill>
                  <a:schemeClr val="accent3">
                    <a:lumMod val="25000"/>
                  </a:schemeClr>
                </a:solidFill>
              </a:rPr>
              <a:t>each site, and the number </a:t>
            </a:r>
            <a:r>
              <a:rPr lang="en-US" sz="2200" dirty="0" smtClean="0">
                <a:solidFill>
                  <a:schemeClr val="accent3">
                    <a:lumMod val="25000"/>
                  </a:schemeClr>
                </a:solidFill>
              </a:rPr>
              <a:t>and occurrence </a:t>
            </a:r>
            <a:r>
              <a:rPr lang="en-US" sz="2200" dirty="0">
                <a:solidFill>
                  <a:schemeClr val="accent3">
                    <a:lumMod val="25000"/>
                  </a:schemeClr>
                </a:solidFill>
              </a:rPr>
              <a:t>of each </a:t>
            </a:r>
            <a:r>
              <a:rPr lang="en-US" sz="2200" dirty="0" smtClean="0">
                <a:solidFill>
                  <a:schemeClr val="accent3">
                    <a:lumMod val="25000"/>
                  </a:schemeClr>
                </a:solidFill>
              </a:rPr>
              <a:t>orbits.</a:t>
            </a:r>
            <a:endParaRPr lang="en-US" sz="2200" dirty="0">
              <a:solidFill>
                <a:schemeClr val="accent3">
                  <a:lumMod val="25000"/>
                </a:schemeClr>
              </a:solidFill>
            </a:endParaRPr>
          </a:p>
          <a:p>
            <a:r>
              <a:rPr lang="en-US" sz="2200" dirty="0" smtClean="0">
                <a:solidFill>
                  <a:schemeClr val="accent3">
                    <a:lumMod val="25000"/>
                  </a:schemeClr>
                </a:solidFill>
              </a:rPr>
              <a:t>Created </a:t>
            </a:r>
            <a:r>
              <a:rPr lang="en-US" sz="2200" dirty="0">
                <a:solidFill>
                  <a:schemeClr val="accent3">
                    <a:lumMod val="25000"/>
                  </a:schemeClr>
                </a:solidFill>
              </a:rPr>
              <a:t>landing outcome </a:t>
            </a:r>
            <a:r>
              <a:rPr lang="en-US" sz="2200" dirty="0" smtClean="0">
                <a:solidFill>
                  <a:schemeClr val="accent3">
                    <a:lumMod val="25000"/>
                  </a:schemeClr>
                </a:solidFill>
              </a:rPr>
              <a:t>label from </a:t>
            </a:r>
            <a:r>
              <a:rPr lang="en-US" sz="2200" dirty="0">
                <a:solidFill>
                  <a:schemeClr val="accent3">
                    <a:lumMod val="25000"/>
                  </a:schemeClr>
                </a:solidFill>
              </a:rPr>
              <a:t>outcome column and </a:t>
            </a:r>
            <a:r>
              <a:rPr lang="en-US" sz="2200" dirty="0" smtClean="0">
                <a:solidFill>
                  <a:schemeClr val="accent3">
                    <a:lumMod val="25000"/>
                  </a:schemeClr>
                </a:solidFill>
              </a:rPr>
              <a:t>exported the </a:t>
            </a:r>
            <a:r>
              <a:rPr lang="en-US" sz="2200" dirty="0">
                <a:solidFill>
                  <a:schemeClr val="accent3">
                    <a:lumMod val="25000"/>
                  </a:schemeClr>
                </a:solidFill>
              </a:rPr>
              <a:t>results to </a:t>
            </a:r>
            <a:r>
              <a:rPr lang="en-US" sz="2200" dirty="0" err="1">
                <a:solidFill>
                  <a:schemeClr val="accent3">
                    <a:lumMod val="25000"/>
                  </a:schemeClr>
                </a:solidFill>
              </a:rPr>
              <a:t>csv</a:t>
            </a:r>
            <a:r>
              <a:rPr lang="en-US" sz="2200" dirty="0">
                <a:solidFill>
                  <a:schemeClr val="accent3">
                    <a:lumMod val="25000"/>
                  </a:schemeClr>
                </a:solidFill>
              </a:rPr>
              <a:t>.</a:t>
            </a:r>
          </a:p>
          <a:p>
            <a:r>
              <a:rPr lang="en-US" sz="2200" dirty="0"/>
              <a:t>Link for Notebook: </a:t>
            </a:r>
            <a:endParaRPr lang="en-US" sz="2200" dirty="0" smtClean="0"/>
          </a:p>
          <a:p>
            <a:pPr marL="0" indent="0">
              <a:buNone/>
            </a:pPr>
            <a:r>
              <a:rPr lang="en-US" sz="2200" dirty="0">
                <a:hlinkClick r:id="rId3"/>
              </a:rPr>
              <a:t>https://github.com/Shrikala28/IBMDS1/blob/main/labs-jupyter-spacex-Data%20wrangling.ipynb</a:t>
            </a:r>
            <a:endParaRPr lang="en-US" sz="2200" dirty="0"/>
          </a:p>
          <a:p>
            <a:endParaRPr lang="en-US" sz="2200" dirty="0">
              <a:solidFill>
                <a:schemeClr val="accent3">
                  <a:lumMod val="25000"/>
                </a:schemeClr>
              </a:solidFill>
            </a:endParaRPr>
          </a:p>
          <a:p>
            <a:endParaRPr lang="en-US" dirty="0" smtClean="0"/>
          </a:p>
          <a:p>
            <a:endParaRPr lang="en-US" dirty="0"/>
          </a:p>
          <a:p>
            <a:endParaRPr lang="en-US" dirty="0"/>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980" t="10765" r="11484"/>
          <a:stretch/>
        </p:blipFill>
        <p:spPr>
          <a:xfrm>
            <a:off x="6363093" y="1668543"/>
            <a:ext cx="5561813" cy="38744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4424159" cy="4351338"/>
          </a:xfrm>
          <a:prstGeom prst="rect">
            <a:avLst/>
          </a:prstGeom>
        </p:spPr>
        <p:txBody>
          <a:bodyPr lIns="91440" tIns="45720" rIns="91440" bIns="45720" anchor="t"/>
          <a:lstStyle/>
          <a:p>
            <a:r>
              <a:rPr lang="en-US" sz="2200" dirty="0" smtClean="0"/>
              <a:t>Explored </a:t>
            </a:r>
            <a:r>
              <a:rPr lang="en-US" sz="2200" dirty="0"/>
              <a:t>the data by </a:t>
            </a:r>
            <a:r>
              <a:rPr lang="en-US" sz="2200" dirty="0" smtClean="0"/>
              <a:t>visualizing the </a:t>
            </a:r>
            <a:r>
              <a:rPr lang="en-US" sz="2200" dirty="0"/>
              <a:t>relationship </a:t>
            </a:r>
            <a:r>
              <a:rPr lang="en-US" sz="2200" dirty="0" smtClean="0"/>
              <a:t>between:</a:t>
            </a:r>
          </a:p>
          <a:p>
            <a:pPr>
              <a:buFont typeface="Courier New" pitchFamily="49" charset="0"/>
              <a:buChar char="o"/>
            </a:pPr>
            <a:r>
              <a:rPr lang="en-US" sz="2200" dirty="0"/>
              <a:t>F</a:t>
            </a:r>
            <a:r>
              <a:rPr lang="en-US" sz="2200" dirty="0" smtClean="0"/>
              <a:t>light number </a:t>
            </a:r>
            <a:r>
              <a:rPr lang="en-US" sz="2200" dirty="0"/>
              <a:t>and launch </a:t>
            </a:r>
            <a:r>
              <a:rPr lang="en-US" sz="2200" dirty="0" smtClean="0"/>
              <a:t>Site</a:t>
            </a:r>
          </a:p>
          <a:p>
            <a:pPr>
              <a:buFont typeface="Courier New" pitchFamily="49" charset="0"/>
              <a:buChar char="o"/>
            </a:pPr>
            <a:r>
              <a:rPr lang="en-US" sz="2200" dirty="0" smtClean="0"/>
              <a:t>Payload and launch site</a:t>
            </a:r>
          </a:p>
          <a:p>
            <a:pPr>
              <a:buFont typeface="Courier New" pitchFamily="49" charset="0"/>
              <a:buChar char="o"/>
            </a:pPr>
            <a:r>
              <a:rPr lang="en-US" sz="2200" dirty="0"/>
              <a:t>S</a:t>
            </a:r>
            <a:r>
              <a:rPr lang="en-US" sz="2200" dirty="0" smtClean="0"/>
              <a:t>uccess </a:t>
            </a:r>
            <a:r>
              <a:rPr lang="en-US" sz="2200" dirty="0"/>
              <a:t>rate of each </a:t>
            </a:r>
            <a:r>
              <a:rPr lang="en-US" sz="2200" dirty="0" smtClean="0"/>
              <a:t>orbit type</a:t>
            </a:r>
          </a:p>
          <a:p>
            <a:pPr>
              <a:buFont typeface="Courier New" pitchFamily="49" charset="0"/>
              <a:buChar char="o"/>
            </a:pPr>
            <a:r>
              <a:rPr lang="en-US" sz="2200" dirty="0"/>
              <a:t>F</a:t>
            </a:r>
            <a:r>
              <a:rPr lang="en-US" sz="2200" dirty="0" smtClean="0"/>
              <a:t>light </a:t>
            </a:r>
            <a:r>
              <a:rPr lang="en-US" sz="2200" dirty="0"/>
              <a:t>number and orbit </a:t>
            </a:r>
            <a:r>
              <a:rPr lang="en-US" sz="2200" dirty="0" smtClean="0"/>
              <a:t>type</a:t>
            </a:r>
          </a:p>
          <a:p>
            <a:pPr>
              <a:buFont typeface="Courier New" pitchFamily="49" charset="0"/>
              <a:buChar char="o"/>
            </a:pPr>
            <a:r>
              <a:rPr lang="en-US" sz="2200" dirty="0"/>
              <a:t>T</a:t>
            </a:r>
            <a:r>
              <a:rPr lang="en-US" sz="2200" dirty="0" smtClean="0"/>
              <a:t>he launch </a:t>
            </a:r>
            <a:r>
              <a:rPr lang="en-US" sz="2200" dirty="0"/>
              <a:t>success yearly trend. </a:t>
            </a:r>
          </a:p>
          <a:p>
            <a:r>
              <a:rPr lang="en-US" sz="2200" dirty="0"/>
              <a:t>Link for Notebook: </a:t>
            </a:r>
          </a:p>
          <a:p>
            <a:pPr marL="0" indent="0">
              <a:buNone/>
            </a:pPr>
            <a:r>
              <a:rPr lang="en-US" sz="2200" dirty="0">
                <a:hlinkClick r:id="rId3"/>
              </a:rPr>
              <a:t>https://github.com/Shrikala28/IBMDS1/blob/main/edadataviz.ipynb</a:t>
            </a:r>
            <a:endParaRPr lang="en-US" sz="2200" dirty="0"/>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7711" t="14122" r="16459" b="2813"/>
          <a:stretch/>
        </p:blipFill>
        <p:spPr>
          <a:xfrm>
            <a:off x="5194168" y="1295192"/>
            <a:ext cx="3085047" cy="2777187"/>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1346" t="2294" r="16558" b="2315"/>
          <a:stretch/>
        </p:blipFill>
        <p:spPr>
          <a:xfrm>
            <a:off x="8279215" y="3210576"/>
            <a:ext cx="3344328" cy="281499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489435"/>
            <a:ext cx="10023681" cy="4668478"/>
          </a:xfrm>
          <a:prstGeom prst="rect">
            <a:avLst/>
          </a:prstGeom>
        </p:spPr>
        <p:txBody>
          <a:bodyPr lIns="91440" tIns="45720" rIns="91440" bIns="45720" anchor="t"/>
          <a:lstStyle/>
          <a:p>
            <a:r>
              <a:rPr lang="en-US" sz="2200" dirty="0" smtClean="0"/>
              <a:t>Explored the data using SQL commands in python within the </a:t>
            </a:r>
            <a:r>
              <a:rPr lang="en-US" sz="2200" dirty="0" err="1" smtClean="0"/>
              <a:t>Jupyter</a:t>
            </a:r>
            <a:r>
              <a:rPr lang="en-US" sz="2200" dirty="0" smtClean="0"/>
              <a:t> Environment.</a:t>
            </a:r>
          </a:p>
          <a:p>
            <a:r>
              <a:rPr lang="en-US" sz="2200" dirty="0" smtClean="0"/>
              <a:t>EDA was done </a:t>
            </a:r>
            <a:r>
              <a:rPr lang="en-US" sz="2200" dirty="0"/>
              <a:t>using SQL commands </a:t>
            </a:r>
            <a:r>
              <a:rPr lang="en-US" sz="2200" dirty="0" smtClean="0"/>
              <a:t> </a:t>
            </a:r>
            <a:r>
              <a:rPr lang="en-US" sz="2200" dirty="0"/>
              <a:t>and </a:t>
            </a:r>
            <a:r>
              <a:rPr lang="en-US" sz="2200" dirty="0" smtClean="0"/>
              <a:t>these </a:t>
            </a:r>
            <a:r>
              <a:rPr lang="en-US" sz="2200" dirty="0"/>
              <a:t>following findings were noted</a:t>
            </a:r>
            <a:r>
              <a:rPr lang="en-US" sz="2200" dirty="0" smtClean="0"/>
              <a:t>:</a:t>
            </a:r>
          </a:p>
          <a:p>
            <a:pPr lvl="1">
              <a:buFont typeface="Courier New" pitchFamily="49" charset="0"/>
              <a:buChar char="o"/>
            </a:pPr>
            <a:r>
              <a:rPr lang="en-US" sz="2200" dirty="0"/>
              <a:t>The names of unique launch sites in the space mission. </a:t>
            </a:r>
          </a:p>
          <a:p>
            <a:pPr lvl="1">
              <a:buFont typeface="Courier New" pitchFamily="49" charset="0"/>
              <a:buChar char="o"/>
            </a:pPr>
            <a:r>
              <a:rPr lang="en-US" sz="2200" dirty="0" smtClean="0"/>
              <a:t> </a:t>
            </a:r>
            <a:r>
              <a:rPr lang="en-US" sz="2200" dirty="0"/>
              <a:t>The total payload mass carried by boosters launched by NASA (CRS</a:t>
            </a:r>
            <a:r>
              <a:rPr lang="en-US" sz="2200" dirty="0" smtClean="0"/>
              <a:t>).</a:t>
            </a:r>
            <a:endParaRPr lang="en-US" sz="2200" dirty="0"/>
          </a:p>
          <a:p>
            <a:pPr lvl="1">
              <a:buFont typeface="Courier New" pitchFamily="49" charset="0"/>
              <a:buChar char="o"/>
            </a:pPr>
            <a:r>
              <a:rPr lang="en-US" sz="2200" dirty="0" smtClean="0"/>
              <a:t>The </a:t>
            </a:r>
            <a:r>
              <a:rPr lang="en-US" sz="2200" dirty="0"/>
              <a:t>average payload mass carried by booster version F9 v1.1 </a:t>
            </a:r>
          </a:p>
          <a:p>
            <a:pPr lvl="1">
              <a:buFont typeface="Courier New" pitchFamily="49" charset="0"/>
              <a:buChar char="o"/>
            </a:pPr>
            <a:r>
              <a:rPr lang="en-US" sz="2200" dirty="0" smtClean="0"/>
              <a:t>The </a:t>
            </a:r>
            <a:r>
              <a:rPr lang="en-US" sz="2200" dirty="0"/>
              <a:t>total number of successful and failure mission </a:t>
            </a:r>
            <a:r>
              <a:rPr lang="en-US" sz="2200" dirty="0" smtClean="0"/>
              <a:t>outcomes. </a:t>
            </a:r>
            <a:endParaRPr lang="en-US" sz="2200" dirty="0"/>
          </a:p>
          <a:p>
            <a:pPr lvl="1">
              <a:buFont typeface="Courier New" pitchFamily="49" charset="0"/>
              <a:buChar char="o"/>
            </a:pPr>
            <a:r>
              <a:rPr lang="en-US" sz="2200" dirty="0" smtClean="0"/>
              <a:t>The </a:t>
            </a:r>
            <a:r>
              <a:rPr lang="en-US" sz="2200" dirty="0"/>
              <a:t>failed landing outcomes in drone ship, their booster version and launch site </a:t>
            </a:r>
            <a:r>
              <a:rPr lang="en-US" sz="2200" dirty="0" smtClean="0"/>
              <a:t>names</a:t>
            </a:r>
            <a:r>
              <a:rPr lang="en-US" sz="2200" dirty="0"/>
              <a:t>.</a:t>
            </a:r>
          </a:p>
          <a:p>
            <a:r>
              <a:rPr lang="en-US" sz="2200" dirty="0"/>
              <a:t>Link for Notebook: </a:t>
            </a:r>
          </a:p>
          <a:p>
            <a:r>
              <a:rPr lang="en-US" sz="2200" dirty="0">
                <a:hlinkClick r:id="rId3"/>
              </a:rPr>
              <a:t>https://github.com/Shrikala28/IBMDS1/blob/main/jupyter-labs-eda-sql-coursera_sqllite.ipynb</a:t>
            </a:r>
            <a:endParaRPr lang="en-US" sz="2200" dirty="0"/>
          </a:p>
          <a:p>
            <a:endParaRPr lang="en-US" sz="2200"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329179"/>
            <a:ext cx="10515600" cy="4897213"/>
          </a:xfrm>
          <a:prstGeom prst="rect">
            <a:avLst/>
          </a:prstGeom>
        </p:spPr>
        <p:txBody>
          <a:bodyPr>
            <a:normAutofit/>
          </a:bodyPr>
          <a:lstStyle/>
          <a:p>
            <a:r>
              <a:rPr lang="en-US" sz="2200" dirty="0"/>
              <a:t>A</a:t>
            </a:r>
            <a:r>
              <a:rPr lang="en-US" sz="2200" dirty="0" smtClean="0"/>
              <a:t>ll </a:t>
            </a:r>
            <a:r>
              <a:rPr lang="en-US" sz="2200" dirty="0"/>
              <a:t>launch </a:t>
            </a:r>
            <a:r>
              <a:rPr lang="en-US" sz="2200" dirty="0" smtClean="0"/>
              <a:t>sites were added  as well as  </a:t>
            </a:r>
            <a:r>
              <a:rPr lang="en-US" sz="2200" dirty="0"/>
              <a:t>map objects such as markers, circles, lines to mark </a:t>
            </a:r>
            <a:r>
              <a:rPr lang="en-US" sz="2200" dirty="0" smtClean="0"/>
              <a:t>the success </a:t>
            </a:r>
            <a:r>
              <a:rPr lang="en-US" sz="2200" dirty="0"/>
              <a:t>or failure of launches for each </a:t>
            </a:r>
            <a:r>
              <a:rPr lang="en-US" sz="2200" dirty="0" smtClean="0"/>
              <a:t>site were added </a:t>
            </a:r>
            <a:r>
              <a:rPr lang="en-US" sz="2200" dirty="0"/>
              <a:t>on the folium map.</a:t>
            </a:r>
          </a:p>
          <a:p>
            <a:r>
              <a:rPr lang="en-US" sz="2200" dirty="0"/>
              <a:t>A</a:t>
            </a:r>
            <a:r>
              <a:rPr lang="en-US" sz="2200" dirty="0" smtClean="0"/>
              <a:t>ssigned </a:t>
            </a:r>
            <a:r>
              <a:rPr lang="en-US" sz="2200" dirty="0"/>
              <a:t>the feature launch outcomes (failure or success) to class 0 and 1.i.e., 0 for </a:t>
            </a:r>
            <a:r>
              <a:rPr lang="en-US" sz="2200" dirty="0" smtClean="0"/>
              <a:t>failure, and </a:t>
            </a:r>
            <a:r>
              <a:rPr lang="en-US" sz="2200" dirty="0"/>
              <a:t>1 for success.</a:t>
            </a:r>
          </a:p>
          <a:p>
            <a:r>
              <a:rPr lang="en-US" sz="2200" dirty="0" smtClean="0"/>
              <a:t>Using </a:t>
            </a:r>
            <a:r>
              <a:rPr lang="en-US" sz="2200" dirty="0"/>
              <a:t>the color-labeled marker clusters, </a:t>
            </a:r>
            <a:r>
              <a:rPr lang="en-US" sz="2200" dirty="0" smtClean="0"/>
              <a:t>launch </a:t>
            </a:r>
            <a:r>
              <a:rPr lang="en-US" sz="2200" dirty="0"/>
              <a:t>sites </a:t>
            </a:r>
            <a:r>
              <a:rPr lang="en-US" sz="2200" dirty="0" smtClean="0"/>
              <a:t>having </a:t>
            </a:r>
            <a:r>
              <a:rPr lang="en-US" sz="2200" dirty="0"/>
              <a:t>relatively </a:t>
            </a:r>
            <a:r>
              <a:rPr lang="en-US" sz="2200" dirty="0" smtClean="0"/>
              <a:t>high success rate were identified.</a:t>
            </a:r>
            <a:endParaRPr lang="en-US" sz="2200" dirty="0"/>
          </a:p>
          <a:p>
            <a:r>
              <a:rPr lang="en-US" sz="2200" dirty="0"/>
              <a:t>C</a:t>
            </a:r>
            <a:r>
              <a:rPr lang="en-US" sz="2200" dirty="0" smtClean="0"/>
              <a:t>alculated </a:t>
            </a:r>
            <a:r>
              <a:rPr lang="en-US" sz="2200" dirty="0"/>
              <a:t>the distances between a launch site to its proximities. </a:t>
            </a:r>
            <a:r>
              <a:rPr lang="en-US" sz="2200" dirty="0" smtClean="0"/>
              <a:t>Some of the questions that were answered are :</a:t>
            </a:r>
          </a:p>
          <a:p>
            <a:pPr lvl="1">
              <a:buFont typeface="Courier New" pitchFamily="49" charset="0"/>
              <a:buChar char="o"/>
            </a:pPr>
            <a:r>
              <a:rPr lang="en-US" sz="2200" dirty="0" smtClean="0"/>
              <a:t>Are launch sites near railways, highways and coastlines.</a:t>
            </a:r>
          </a:p>
          <a:p>
            <a:pPr lvl="1">
              <a:buFont typeface="Courier New" pitchFamily="49" charset="0"/>
              <a:buChar char="o"/>
            </a:pPr>
            <a:r>
              <a:rPr lang="en-US" sz="2200" dirty="0" smtClean="0"/>
              <a:t>Do </a:t>
            </a:r>
            <a:r>
              <a:rPr lang="en-US" sz="2200" dirty="0"/>
              <a:t>launch sites keep certain distance away from </a:t>
            </a:r>
            <a:r>
              <a:rPr lang="en-US" sz="2200" dirty="0" smtClean="0"/>
              <a:t>cities.</a:t>
            </a:r>
          </a:p>
          <a:p>
            <a:r>
              <a:rPr lang="en-US" sz="2200" dirty="0" smtClean="0"/>
              <a:t> </a:t>
            </a:r>
            <a:r>
              <a:rPr lang="en-US" sz="2200" dirty="0"/>
              <a:t>Link for Notebook: </a:t>
            </a:r>
          </a:p>
          <a:p>
            <a:r>
              <a:rPr lang="en-US" sz="2200" dirty="0">
                <a:hlinkClick r:id="rId3"/>
              </a:rPr>
              <a:t>https://github.com/Shrikala28/IBMDS1/blob/main/lab_jupyter_launch_site_location%20(1).ipynb</a:t>
            </a:r>
            <a:endParaRPr lang="en-US" sz="2200" dirty="0"/>
          </a:p>
          <a:p>
            <a:pPr lvl="1">
              <a:buFont typeface="Courier New" pitchFamily="49" charset="0"/>
              <a:buChar char="o"/>
            </a:pPr>
            <a:endParaRPr lang="en-US" sz="2200" dirty="0"/>
          </a:p>
          <a:p>
            <a:endParaRPr lang="en-US" sz="2200"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376313"/>
            <a:ext cx="5885314" cy="5250730"/>
          </a:xfrm>
          <a:prstGeom prst="rect">
            <a:avLst/>
          </a:prstGeom>
        </p:spPr>
        <p:txBody>
          <a:bodyPr vert="horz" lIns="91440" tIns="45720" rIns="91440" bIns="45720" rtlCol="0" anchor="t">
            <a:noAutofit/>
          </a:bodyPr>
          <a:lstStyle/>
          <a:p>
            <a:pPr>
              <a:lnSpc>
                <a:spcPct val="100000"/>
              </a:lnSpc>
              <a:buNone/>
            </a:pPr>
            <a:r>
              <a:rPr lang="en-US" sz="1600" spc="-1" dirty="0" smtClean="0">
                <a:solidFill>
                  <a:srgbClr val="000000"/>
                </a:solidFill>
                <a:ea typeface="DejaVu Sans"/>
              </a:rPr>
              <a:t>An interactive </a:t>
            </a:r>
            <a:r>
              <a:rPr lang="en-US" sz="1600" spc="-1" dirty="0">
                <a:solidFill>
                  <a:srgbClr val="000000"/>
                </a:solidFill>
                <a:ea typeface="DejaVu Sans"/>
              </a:rPr>
              <a:t>dashboard with </a:t>
            </a:r>
            <a:r>
              <a:rPr lang="en-US" sz="1600" spc="-1" dirty="0" err="1" smtClean="0">
                <a:solidFill>
                  <a:srgbClr val="000000"/>
                </a:solidFill>
                <a:ea typeface="DejaVu Sans"/>
              </a:rPr>
              <a:t>Plotly</a:t>
            </a:r>
            <a:r>
              <a:rPr lang="en-US" sz="1600" spc="-1" dirty="0" smtClean="0">
                <a:solidFill>
                  <a:srgbClr val="000000"/>
                </a:solidFill>
                <a:ea typeface="DejaVu Sans"/>
              </a:rPr>
              <a:t> is built  </a:t>
            </a:r>
            <a:r>
              <a:rPr lang="en-US" sz="1600" spc="-1" dirty="0">
                <a:solidFill>
                  <a:srgbClr val="000000"/>
                </a:solidFill>
                <a:ea typeface="DejaVu Sans"/>
              </a:rPr>
              <a:t>including:</a:t>
            </a:r>
            <a:endParaRPr lang="en-US" sz="1600" spc="-1" dirty="0"/>
          </a:p>
          <a:p>
            <a:pPr marL="432000" lvl="1" indent="-216000">
              <a:lnSpc>
                <a:spcPct val="100000"/>
              </a:lnSpc>
              <a:buClr>
                <a:srgbClr val="000000"/>
              </a:buClr>
              <a:buSzPct val="45000"/>
              <a:buFont typeface="Wingdings" charset="2"/>
              <a:buChar char=""/>
            </a:pPr>
            <a:r>
              <a:rPr lang="en-US" sz="1600" spc="-1" dirty="0" smtClean="0">
                <a:solidFill>
                  <a:srgbClr val="000000"/>
                </a:solidFill>
                <a:ea typeface="DejaVu Sans"/>
              </a:rPr>
              <a:t>Dropdown </a:t>
            </a:r>
            <a:r>
              <a:rPr lang="en-US" sz="1600" spc="-1" dirty="0">
                <a:solidFill>
                  <a:srgbClr val="000000"/>
                </a:solidFill>
                <a:ea typeface="DejaVu Sans"/>
              </a:rPr>
              <a:t>menu for selecting launch sites</a:t>
            </a:r>
            <a:endParaRPr lang="en-US" sz="1600" spc="-1" dirty="0"/>
          </a:p>
          <a:p>
            <a:pPr marL="432000" lvl="1" indent="-216000">
              <a:lnSpc>
                <a:spcPct val="100000"/>
              </a:lnSpc>
              <a:buClr>
                <a:srgbClr val="000000"/>
              </a:buClr>
              <a:buSzPct val="45000"/>
              <a:buFont typeface="Wingdings" charset="2"/>
              <a:buChar char=""/>
            </a:pPr>
            <a:r>
              <a:rPr lang="en-US" sz="1600" spc="-1" dirty="0">
                <a:solidFill>
                  <a:srgbClr val="000000"/>
                </a:solidFill>
                <a:ea typeface="DejaVu Sans"/>
              </a:rPr>
              <a:t>Pie charts displaying success rate.  </a:t>
            </a:r>
            <a:endParaRPr lang="en-US" sz="1600" spc="-1" dirty="0"/>
          </a:p>
          <a:p>
            <a:pPr marL="432000" lvl="1" indent="-216000">
              <a:lnSpc>
                <a:spcPct val="100000"/>
              </a:lnSpc>
              <a:buClr>
                <a:srgbClr val="000000"/>
              </a:buClr>
              <a:buSzPct val="45000"/>
              <a:buFont typeface="Wingdings" charset="2"/>
              <a:buChar char=""/>
            </a:pPr>
            <a:r>
              <a:rPr lang="en-US" sz="1600" spc="-1" dirty="0">
                <a:solidFill>
                  <a:srgbClr val="000000"/>
                </a:solidFill>
                <a:ea typeface="DejaVu Sans"/>
              </a:rPr>
              <a:t>Scatter chart displaying launch site, payload mass, success/failure</a:t>
            </a:r>
            <a:endParaRPr lang="en-US" sz="1600" spc="-1" dirty="0"/>
          </a:p>
          <a:p>
            <a:pPr marL="432000" lvl="1" indent="-216000">
              <a:lnSpc>
                <a:spcPct val="100000"/>
              </a:lnSpc>
              <a:buClr>
                <a:srgbClr val="000000"/>
              </a:buClr>
              <a:buSzPct val="45000"/>
              <a:buFont typeface="Wingdings" charset="2"/>
              <a:buChar char=""/>
            </a:pPr>
            <a:r>
              <a:rPr lang="en-US" sz="1600" spc="-1" dirty="0">
                <a:solidFill>
                  <a:srgbClr val="000000"/>
                </a:solidFill>
                <a:ea typeface="DejaVu Sans"/>
              </a:rPr>
              <a:t>Range slider for selecting range of payload mass (kg).    </a:t>
            </a:r>
            <a:endParaRPr lang="en-US" sz="1600" spc="-1" dirty="0"/>
          </a:p>
          <a:p>
            <a:pPr>
              <a:lnSpc>
                <a:spcPct val="100000"/>
              </a:lnSpc>
              <a:buNone/>
            </a:pPr>
            <a:r>
              <a:rPr lang="en-US" sz="1600" spc="-1" dirty="0" smtClean="0">
                <a:solidFill>
                  <a:srgbClr val="000000"/>
                </a:solidFill>
                <a:ea typeface="DejaVu Sans"/>
              </a:rPr>
              <a:t>This dashboard is built for analyzing </a:t>
            </a:r>
            <a:r>
              <a:rPr lang="en-US" sz="1600" spc="-1" dirty="0" err="1" smtClean="0">
                <a:solidFill>
                  <a:srgbClr val="000000"/>
                </a:solidFill>
                <a:ea typeface="DejaVu Sans"/>
              </a:rPr>
              <a:t>SpaceX</a:t>
            </a:r>
            <a:r>
              <a:rPr lang="en-US" sz="1600" spc="-1" dirty="0" smtClean="0">
                <a:solidFill>
                  <a:srgbClr val="000000"/>
                </a:solidFill>
                <a:ea typeface="DejaVu Sans"/>
              </a:rPr>
              <a:t> </a:t>
            </a:r>
            <a:r>
              <a:rPr lang="en-US" sz="1600" spc="-1" dirty="0">
                <a:solidFill>
                  <a:srgbClr val="000000"/>
                </a:solidFill>
                <a:ea typeface="DejaVu Sans"/>
              </a:rPr>
              <a:t>launch </a:t>
            </a:r>
            <a:r>
              <a:rPr lang="en-US" sz="1600" spc="-1" dirty="0" smtClean="0">
                <a:solidFill>
                  <a:srgbClr val="000000"/>
                </a:solidFill>
                <a:ea typeface="DejaVu Sans"/>
              </a:rPr>
              <a:t>records features:</a:t>
            </a:r>
            <a:endParaRPr lang="en-US" sz="1600" spc="-1" dirty="0"/>
          </a:p>
          <a:p>
            <a:pPr marL="432000" lvl="1" indent="-216000">
              <a:lnSpc>
                <a:spcPct val="100000"/>
              </a:lnSpc>
              <a:buClr>
                <a:srgbClr val="000000"/>
              </a:buClr>
              <a:buSzPct val="45000"/>
              <a:buFont typeface="Wingdings" charset="2"/>
              <a:buChar char=""/>
            </a:pPr>
            <a:r>
              <a:rPr lang="en-US" sz="1600" spc="-1" dirty="0" smtClean="0">
                <a:solidFill>
                  <a:srgbClr val="000000"/>
                </a:solidFill>
                <a:ea typeface="DejaVu Sans"/>
              </a:rPr>
              <a:t>Site </a:t>
            </a:r>
            <a:r>
              <a:rPr lang="en-US" sz="1600" spc="-1" dirty="0">
                <a:solidFill>
                  <a:srgbClr val="000000"/>
                </a:solidFill>
                <a:ea typeface="DejaVu Sans"/>
              </a:rPr>
              <a:t>with largest successful launches.    </a:t>
            </a:r>
            <a:endParaRPr lang="en-US" sz="1600" spc="-1" dirty="0"/>
          </a:p>
          <a:p>
            <a:pPr marL="432000" lvl="1" indent="-216000">
              <a:lnSpc>
                <a:spcPct val="100000"/>
              </a:lnSpc>
              <a:buClr>
                <a:srgbClr val="000000"/>
              </a:buClr>
              <a:buSzPct val="45000"/>
              <a:buFont typeface="Wingdings" charset="2"/>
              <a:buChar char=""/>
            </a:pPr>
            <a:r>
              <a:rPr lang="en-US" sz="1600" spc="-1" dirty="0" smtClean="0">
                <a:solidFill>
                  <a:srgbClr val="000000"/>
                </a:solidFill>
                <a:ea typeface="DejaVu Sans"/>
              </a:rPr>
              <a:t>Site </a:t>
            </a:r>
            <a:r>
              <a:rPr lang="en-US" sz="1600" spc="-1" dirty="0">
                <a:solidFill>
                  <a:srgbClr val="000000"/>
                </a:solidFill>
                <a:ea typeface="DejaVu Sans"/>
              </a:rPr>
              <a:t>with highest launch success rate</a:t>
            </a:r>
            <a:endParaRPr lang="en-US" sz="1600" spc="-1" dirty="0"/>
          </a:p>
          <a:p>
            <a:pPr marL="432000" lvl="1" indent="-216000">
              <a:lnSpc>
                <a:spcPct val="100000"/>
              </a:lnSpc>
              <a:buClr>
                <a:srgbClr val="000000"/>
              </a:buClr>
              <a:buSzPct val="45000"/>
              <a:buFont typeface="Wingdings" charset="2"/>
              <a:buChar char=""/>
            </a:pPr>
            <a:r>
              <a:rPr lang="en-US" sz="1600" spc="-1" dirty="0">
                <a:solidFill>
                  <a:srgbClr val="000000"/>
                </a:solidFill>
                <a:ea typeface="DejaVu Sans"/>
              </a:rPr>
              <a:t>P</a:t>
            </a:r>
            <a:r>
              <a:rPr lang="en-US" sz="1600" spc="-1" dirty="0" smtClean="0">
                <a:solidFill>
                  <a:srgbClr val="000000"/>
                </a:solidFill>
                <a:ea typeface="DejaVu Sans"/>
              </a:rPr>
              <a:t>ayload </a:t>
            </a:r>
            <a:r>
              <a:rPr lang="en-US" sz="1600" spc="-1" dirty="0">
                <a:solidFill>
                  <a:srgbClr val="000000"/>
                </a:solidFill>
                <a:ea typeface="DejaVu Sans"/>
              </a:rPr>
              <a:t>range(s) with highest launch success rate</a:t>
            </a:r>
            <a:endParaRPr lang="en-US" sz="1600" spc="-1" dirty="0"/>
          </a:p>
          <a:p>
            <a:pPr marL="432000" lvl="1" indent="-216000">
              <a:lnSpc>
                <a:spcPct val="100000"/>
              </a:lnSpc>
              <a:buClr>
                <a:srgbClr val="000000"/>
              </a:buClr>
              <a:buSzPct val="45000"/>
              <a:buFont typeface="Wingdings" charset="2"/>
              <a:buChar char=""/>
            </a:pPr>
            <a:r>
              <a:rPr lang="en-US" sz="1600" spc="-1" dirty="0">
                <a:solidFill>
                  <a:srgbClr val="000000"/>
                </a:solidFill>
                <a:ea typeface="DejaVu Sans"/>
              </a:rPr>
              <a:t>P</a:t>
            </a:r>
            <a:r>
              <a:rPr lang="en-US" sz="1600" spc="-1" dirty="0" smtClean="0">
                <a:solidFill>
                  <a:srgbClr val="000000"/>
                </a:solidFill>
                <a:ea typeface="DejaVu Sans"/>
              </a:rPr>
              <a:t>ayload </a:t>
            </a:r>
            <a:r>
              <a:rPr lang="en-US" sz="1600" spc="-1" dirty="0">
                <a:solidFill>
                  <a:srgbClr val="000000"/>
                </a:solidFill>
                <a:ea typeface="DejaVu Sans"/>
              </a:rPr>
              <a:t>range(s) with lowest launch success rate</a:t>
            </a:r>
            <a:endParaRPr lang="en-US" sz="1600" spc="-1" dirty="0"/>
          </a:p>
          <a:p>
            <a:pPr marL="432000" lvl="1" indent="-216000">
              <a:lnSpc>
                <a:spcPct val="100000"/>
              </a:lnSpc>
              <a:buClr>
                <a:srgbClr val="000000"/>
              </a:buClr>
              <a:buSzPct val="45000"/>
              <a:buFont typeface="Wingdings" charset="2"/>
              <a:buChar char=""/>
            </a:pPr>
            <a:r>
              <a:rPr lang="en-US" sz="1600" spc="-1" dirty="0">
                <a:solidFill>
                  <a:srgbClr val="000000"/>
                </a:solidFill>
                <a:ea typeface="DejaVu Sans"/>
              </a:rPr>
              <a:t>F9 Booster version (v1.0, v1.1, FT, B4, B5, etc.) with highest launch success rate.</a:t>
            </a:r>
            <a:endParaRPr lang="en-US" sz="1600" spc="-1" dirty="0"/>
          </a:p>
          <a:p>
            <a:r>
              <a:rPr lang="en-US" sz="1600" dirty="0"/>
              <a:t>Link for Notebook: </a:t>
            </a:r>
          </a:p>
          <a:p>
            <a:r>
              <a:rPr lang="en-US" sz="1600" dirty="0">
                <a:hlinkClick r:id="rId3"/>
              </a:rPr>
              <a:t>https://github.com/Shrikala28/IBMDS1/blob/main/spacex_dash_app.py</a:t>
            </a:r>
            <a:endParaRPr lang="en-US" sz="1600"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3039" y="1376312"/>
            <a:ext cx="5496136" cy="3450212"/>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sz="2200" dirty="0" smtClean="0"/>
              <a:t>The data was loaded using </a:t>
            </a:r>
            <a:r>
              <a:rPr lang="en-US" sz="2200" dirty="0" err="1" smtClean="0"/>
              <a:t>Numpy</a:t>
            </a:r>
            <a:r>
              <a:rPr lang="en-US" sz="2200" dirty="0" smtClean="0"/>
              <a:t> </a:t>
            </a:r>
            <a:r>
              <a:rPr lang="en-US" sz="2200" dirty="0"/>
              <a:t>and </a:t>
            </a:r>
            <a:r>
              <a:rPr lang="en-US" sz="2200" dirty="0" smtClean="0"/>
              <a:t>Pandas</a:t>
            </a:r>
            <a:r>
              <a:rPr lang="en-US" sz="2200" dirty="0"/>
              <a:t>, </a:t>
            </a:r>
            <a:r>
              <a:rPr lang="en-US" sz="2200" dirty="0" smtClean="0"/>
              <a:t>transformed and </a:t>
            </a:r>
            <a:r>
              <a:rPr lang="en-US" sz="2200" dirty="0"/>
              <a:t>split </a:t>
            </a:r>
            <a:r>
              <a:rPr lang="en-US" sz="2200" dirty="0" smtClean="0"/>
              <a:t>into </a:t>
            </a:r>
            <a:r>
              <a:rPr lang="en-US" sz="2200" dirty="0"/>
              <a:t>training and testing. </a:t>
            </a:r>
          </a:p>
          <a:p>
            <a:r>
              <a:rPr lang="en-US" sz="2200" dirty="0"/>
              <a:t>D</a:t>
            </a:r>
            <a:r>
              <a:rPr lang="en-US" sz="2200" dirty="0" smtClean="0"/>
              <a:t>ifferent </a:t>
            </a:r>
            <a:r>
              <a:rPr lang="en-US" sz="2200" dirty="0"/>
              <a:t>machine learning models </a:t>
            </a:r>
            <a:r>
              <a:rPr lang="en-US" sz="2200" dirty="0" smtClean="0"/>
              <a:t>were built and tuning </a:t>
            </a:r>
            <a:r>
              <a:rPr lang="en-US" sz="2200" dirty="0"/>
              <a:t>was </a:t>
            </a:r>
            <a:r>
              <a:rPr lang="en-US" sz="2200" dirty="0" smtClean="0"/>
              <a:t>done</a:t>
            </a:r>
            <a:r>
              <a:rPr lang="en-US" sz="2200" dirty="0"/>
              <a:t> </a:t>
            </a:r>
            <a:r>
              <a:rPr lang="en-US" sz="2200" dirty="0" smtClean="0"/>
              <a:t>using different </a:t>
            </a:r>
            <a:r>
              <a:rPr lang="en-US" sz="2200" dirty="0" err="1" smtClean="0"/>
              <a:t>hyperparameters</a:t>
            </a:r>
            <a:r>
              <a:rPr lang="en-US" sz="2200" dirty="0" smtClean="0"/>
              <a:t>. </a:t>
            </a:r>
            <a:endParaRPr lang="en-US" sz="2200" dirty="0"/>
          </a:p>
          <a:p>
            <a:r>
              <a:rPr lang="en-US" sz="2200" dirty="0" smtClean="0"/>
              <a:t>Accuracy </a:t>
            </a:r>
            <a:r>
              <a:rPr lang="en-US" sz="2200" dirty="0"/>
              <a:t>as </a:t>
            </a:r>
            <a:r>
              <a:rPr lang="en-US" sz="2200" dirty="0" smtClean="0"/>
              <a:t> </a:t>
            </a:r>
            <a:r>
              <a:rPr lang="en-US" sz="2200" dirty="0"/>
              <a:t>metric </a:t>
            </a:r>
            <a:r>
              <a:rPr lang="en-US" sz="2200" dirty="0" smtClean="0"/>
              <a:t>was used for the model and the model was improved </a:t>
            </a:r>
            <a:r>
              <a:rPr lang="en-US" sz="2200" dirty="0"/>
              <a:t>using feature engineering and algorithm tuning. </a:t>
            </a:r>
          </a:p>
          <a:p>
            <a:r>
              <a:rPr lang="en-US" sz="2200" dirty="0" smtClean="0"/>
              <a:t>The Best </a:t>
            </a:r>
            <a:r>
              <a:rPr lang="en-US" sz="2200" dirty="0"/>
              <a:t>performing classification </a:t>
            </a:r>
            <a:r>
              <a:rPr lang="en-US" sz="2200" dirty="0" smtClean="0"/>
              <a:t>model was found by this process.</a:t>
            </a:r>
          </a:p>
          <a:p>
            <a:r>
              <a:rPr lang="en-US" sz="2200" dirty="0"/>
              <a:t>Link for Notebook: </a:t>
            </a:r>
          </a:p>
          <a:p>
            <a:pPr marL="0" indent="0">
              <a:buNone/>
            </a:pPr>
            <a:r>
              <a:rPr lang="en-US" sz="2200" dirty="0" smtClean="0">
                <a:hlinkClick r:id="rId3"/>
              </a:rPr>
              <a:t>https</a:t>
            </a:r>
            <a:r>
              <a:rPr lang="en-US" sz="2200" dirty="0">
                <a:hlinkClick r:id="rId3"/>
              </a:rPr>
              <a:t>://github.com/Shrikala28/IBMDS1/blob/main/SpaceX_Machine%20Learning%20Prediction_Part_5.ipynb</a:t>
            </a:r>
            <a:endParaRPr lang="en-US" sz="2200" dirty="0"/>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64973" y="1423447"/>
            <a:ext cx="10420638" cy="4445541"/>
          </a:xfrm>
          <a:prstGeom prst="rect">
            <a:avLst/>
          </a:prstGeom>
        </p:spPr>
        <p:txBody>
          <a:bodyPr>
            <a:normAutofit/>
          </a:bodyPr>
          <a:lstStyle/>
          <a:p>
            <a:pPr>
              <a:lnSpc>
                <a:spcPct val="100000"/>
              </a:lnSpc>
              <a:spcBef>
                <a:spcPts val="1400"/>
              </a:spcBef>
            </a:pPr>
            <a:r>
              <a:rPr lang="en-US" sz="2400" dirty="0"/>
              <a:t>Based on the plot, we observed that higher flight volumes at a launch site correlate with increased success rates</a:t>
            </a:r>
            <a:r>
              <a:rPr lang="en-US" sz="2400" dirty="0" smtClean="0"/>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194" y="2388779"/>
            <a:ext cx="11208470" cy="324844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1470581"/>
            <a:ext cx="10687961" cy="4410764"/>
          </a:xfrm>
          <a:prstGeom prst="rect">
            <a:avLst/>
          </a:prstGeom>
        </p:spPr>
        <p:txBody>
          <a:bodyPr>
            <a:normAutofit/>
          </a:bodyPr>
          <a:lstStyle/>
          <a:p>
            <a:pPr>
              <a:lnSpc>
                <a:spcPct val="100000"/>
              </a:lnSpc>
              <a:spcBef>
                <a:spcPts val="1400"/>
              </a:spcBef>
            </a:pPr>
            <a:r>
              <a:rPr lang="en-US" sz="2400" dirty="0" smtClean="0">
                <a:solidFill>
                  <a:schemeClr val="accent3">
                    <a:lumMod val="25000"/>
                  </a:schemeClr>
                </a:solidFill>
              </a:rPr>
              <a:t>This plot conveys </a:t>
            </a:r>
            <a:r>
              <a:rPr lang="en-US" sz="2400" dirty="0">
                <a:solidFill>
                  <a:schemeClr val="accent3">
                    <a:lumMod val="25000"/>
                  </a:schemeClr>
                </a:solidFill>
              </a:rPr>
              <a:t>that for the VAFB-SLC </a:t>
            </a:r>
            <a:r>
              <a:rPr lang="en-US" sz="2400" dirty="0" err="1">
                <a:solidFill>
                  <a:schemeClr val="accent3">
                    <a:lumMod val="25000"/>
                  </a:schemeClr>
                </a:solidFill>
              </a:rPr>
              <a:t>launchsite</a:t>
            </a:r>
            <a:r>
              <a:rPr lang="en-US" sz="2400" dirty="0">
                <a:solidFill>
                  <a:schemeClr val="accent3">
                    <a:lumMod val="25000"/>
                  </a:schemeClr>
                </a:solidFill>
              </a:rPr>
              <a:t> there are no rockets launched for </a:t>
            </a:r>
            <a:r>
              <a:rPr lang="en-US" sz="2400" dirty="0" smtClean="0">
                <a:solidFill>
                  <a:schemeClr val="accent3">
                    <a:lumMod val="25000"/>
                  </a:schemeClr>
                </a:solidFill>
              </a:rPr>
              <a:t>heavy payload mass(greater </a:t>
            </a:r>
            <a:r>
              <a:rPr lang="en-US" sz="2400" dirty="0">
                <a:solidFill>
                  <a:schemeClr val="accent3">
                    <a:lumMod val="25000"/>
                  </a:schemeClr>
                </a:solidFill>
              </a:rPr>
              <a:t>than 10000). </a:t>
            </a:r>
            <a:endParaRPr lang="en-US" sz="2400" dirty="0" smtClean="0">
              <a:solidFill>
                <a:schemeClr val="accent3">
                  <a:lumMod val="25000"/>
                </a:schemeClr>
              </a:solidFill>
            </a:endParaRPr>
          </a:p>
          <a:p>
            <a:pPr>
              <a:lnSpc>
                <a:spcPct val="100000"/>
              </a:lnSpc>
              <a:spcBef>
                <a:spcPts val="1400"/>
              </a:spcBef>
            </a:pPr>
            <a:endParaRPr lang="en-US" sz="2400" dirty="0">
              <a:solidFill>
                <a:schemeClr val="accent3">
                  <a:lumMod val="25000"/>
                </a:schemeClr>
              </a:solidFill>
            </a:endParaRPr>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453" y="2418032"/>
            <a:ext cx="5807465" cy="40770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400" dirty="0" smtClean="0">
                <a:solidFill>
                  <a:schemeClr val="accent3">
                    <a:lumMod val="25000"/>
                  </a:schemeClr>
                </a:solidFill>
              </a:rPr>
              <a:t>This plot conveys that among all these orbit types, GTO has the lowest success rate and SSO has the highest one. </a:t>
            </a:r>
            <a:endParaRPr lang="en-US" sz="2400" dirty="0">
              <a:solidFill>
                <a:schemeClr val="accent3">
                  <a:lumMod val="25000"/>
                </a:schemeClr>
              </a:solidFill>
            </a:endParaRPr>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0946" y="1400507"/>
            <a:ext cx="6294665" cy="43895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400" dirty="0" smtClean="0">
                <a:solidFill>
                  <a:schemeClr val="accent3">
                    <a:lumMod val="25000"/>
                  </a:schemeClr>
                </a:solidFill>
              </a:rPr>
              <a:t>This plot conveys that </a:t>
            </a:r>
            <a:r>
              <a:rPr lang="en-US" sz="2400" dirty="0" smtClean="0">
                <a:solidFill>
                  <a:schemeClr val="accent3">
                    <a:lumMod val="25000"/>
                  </a:schemeClr>
                </a:solidFill>
              </a:rPr>
              <a:t>in the </a:t>
            </a:r>
            <a:r>
              <a:rPr lang="en-US" sz="2400" dirty="0">
                <a:solidFill>
                  <a:schemeClr val="accent3">
                    <a:lumMod val="25000"/>
                  </a:schemeClr>
                </a:solidFill>
              </a:rPr>
              <a:t>LEO orbit, success is related to the number of flights whereas in </a:t>
            </a:r>
            <a:r>
              <a:rPr lang="en-US" sz="2400" dirty="0" smtClean="0">
                <a:solidFill>
                  <a:schemeClr val="accent3">
                    <a:lumMod val="25000"/>
                  </a:schemeClr>
                </a:solidFill>
              </a:rPr>
              <a:t>the GTO </a:t>
            </a:r>
            <a:r>
              <a:rPr lang="en-US" sz="2400" dirty="0">
                <a:solidFill>
                  <a:schemeClr val="accent3">
                    <a:lumMod val="25000"/>
                  </a:schemeClr>
                </a:solidFill>
              </a:rPr>
              <a:t>orbit, there is no relationship between flight number and the orbit.</a:t>
            </a:r>
            <a:endParaRPr lang="en-US" sz="2400" dirty="0">
              <a:solidFill>
                <a:schemeClr val="accent3">
                  <a:lumMod val="25000"/>
                </a:schemeClr>
              </a:solidFill>
            </a:endParaRP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8151" y="1323368"/>
            <a:ext cx="5997460" cy="480863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400" dirty="0" smtClean="0">
                <a:solidFill>
                  <a:schemeClr val="accent3">
                    <a:lumMod val="25000"/>
                  </a:schemeClr>
                </a:solidFill>
              </a:rPr>
              <a:t>This plot conveys that </a:t>
            </a:r>
            <a:r>
              <a:rPr lang="en-US" sz="2400" dirty="0" smtClean="0"/>
              <a:t>w</a:t>
            </a:r>
            <a:r>
              <a:rPr lang="en-US" sz="2400" dirty="0" smtClean="0"/>
              <a:t>ith </a:t>
            </a:r>
            <a:r>
              <a:rPr lang="en-US" sz="2400" dirty="0"/>
              <a:t>heavy payloads, successful landings are more frequent for PO, LEO, and ISS orbits.</a:t>
            </a:r>
            <a:r>
              <a:rPr lang="en-US" sz="2400" dirty="0" smtClean="0">
                <a:solidFill>
                  <a:schemeClr val="accent3">
                    <a:lumMod val="25000"/>
                  </a:schemeClr>
                </a:solidFill>
              </a:rPr>
              <a:t> </a:t>
            </a:r>
            <a:endParaRPr lang="en-US" sz="2400" dirty="0">
              <a:solidFill>
                <a:schemeClr val="accent3">
                  <a:lumMod val="25000"/>
                </a:schemeClr>
              </a:solidFill>
            </a:endParaRP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5951" y="1386711"/>
            <a:ext cx="5616427" cy="480101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400" dirty="0" smtClean="0">
                <a:solidFill>
                  <a:schemeClr val="accent3">
                    <a:lumMod val="25000"/>
                  </a:schemeClr>
                </a:solidFill>
              </a:rPr>
              <a:t>This plot </a:t>
            </a:r>
            <a:r>
              <a:rPr lang="en-US" sz="2400" dirty="0">
                <a:solidFill>
                  <a:schemeClr val="accent3">
                    <a:lumMod val="25000"/>
                  </a:schemeClr>
                </a:solidFill>
              </a:rPr>
              <a:t>conveys that </a:t>
            </a:r>
            <a:r>
              <a:rPr lang="en-US" sz="2400" dirty="0" smtClean="0">
                <a:solidFill>
                  <a:schemeClr val="accent3">
                    <a:lumMod val="25000"/>
                  </a:schemeClr>
                </a:solidFill>
              </a:rPr>
              <a:t>success rate has been increasing </a:t>
            </a:r>
            <a:r>
              <a:rPr lang="en-US" sz="2400" dirty="0">
                <a:solidFill>
                  <a:schemeClr val="accent3">
                    <a:lumMod val="25000"/>
                  </a:schemeClr>
                </a:solidFill>
              </a:rPr>
              <a:t>since 2013 </a:t>
            </a:r>
            <a:r>
              <a:rPr lang="en-US" sz="2400" dirty="0" smtClean="0">
                <a:solidFill>
                  <a:schemeClr val="accent3">
                    <a:lumMod val="25000"/>
                  </a:schemeClr>
                </a:solidFill>
              </a:rPr>
              <a:t>until 2020.</a:t>
            </a:r>
            <a:endParaRPr lang="en-US" sz="2400" dirty="0">
              <a:solidFill>
                <a:schemeClr val="accent3">
                  <a:lumMod val="25000"/>
                </a:schemeClr>
              </a:solidFill>
            </a:endParaRPr>
          </a:p>
        </p:txBody>
      </p:sp>
      <p:sp>
        <p:nvSpPr>
          <p:cNvPr id="4" name="Title 1">
            <a:extLst>
              <a:ext uri="{FF2B5EF4-FFF2-40B4-BE49-F238E27FC236}">
                <a16:creationId xmlns=""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7448" t="12589" r="13364"/>
          <a:stretch/>
        </p:blipFill>
        <p:spPr>
          <a:xfrm>
            <a:off x="5354425" y="1498861"/>
            <a:ext cx="5660487" cy="450973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solidFill>
                  <a:schemeClr val="accent3">
                    <a:lumMod val="25000"/>
                  </a:schemeClr>
                </a:solidFill>
              </a:rPr>
              <a:t>T</a:t>
            </a:r>
            <a:r>
              <a:rPr lang="en-US" sz="2400" dirty="0" smtClean="0">
                <a:solidFill>
                  <a:schemeClr val="accent3">
                    <a:lumMod val="25000"/>
                  </a:schemeClr>
                </a:solidFill>
              </a:rPr>
              <a:t>he </a:t>
            </a:r>
            <a:r>
              <a:rPr lang="en-US" sz="2400" dirty="0">
                <a:solidFill>
                  <a:schemeClr val="accent3">
                    <a:lumMod val="25000"/>
                  </a:schemeClr>
                </a:solidFill>
              </a:rPr>
              <a:t>names of the unique launch </a:t>
            </a:r>
            <a:r>
              <a:rPr lang="en-US" sz="2400" dirty="0" smtClean="0">
                <a:solidFill>
                  <a:schemeClr val="accent3">
                    <a:lumMod val="25000"/>
                  </a:schemeClr>
                </a:solidFill>
              </a:rPr>
              <a:t>sites are: </a:t>
            </a:r>
          </a:p>
          <a:p>
            <a:pPr marL="0" indent="0">
              <a:lnSpc>
                <a:spcPct val="100000"/>
              </a:lnSpc>
              <a:spcBef>
                <a:spcPts val="1400"/>
              </a:spcBef>
              <a:buNone/>
            </a:pPr>
            <a:r>
              <a:rPr lang="en-IN" sz="2400" dirty="0" smtClean="0"/>
              <a:t>CCAFS LC-40, CCAFS SLC-40, KSC LC-39A, VAFB SLC-4E</a:t>
            </a:r>
            <a:endParaRPr lang="en-US" sz="2400" dirty="0">
              <a:solidFill>
                <a:schemeClr val="accent3">
                  <a:lumMod val="25000"/>
                </a:schemeClr>
              </a:solidFill>
            </a:endParaRPr>
          </a:p>
        </p:txBody>
      </p:sp>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3379404"/>
            <a:ext cx="10058400" cy="279755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solidFill>
                  <a:schemeClr val="accent3">
                    <a:lumMod val="25000"/>
                  </a:schemeClr>
                </a:solidFill>
              </a:rPr>
              <a:t>Find 5 records where launch sites begin with `CCA</a:t>
            </a:r>
            <a:r>
              <a:rPr lang="en-US" sz="2400" dirty="0" smtClean="0">
                <a:solidFill>
                  <a:schemeClr val="accent3">
                    <a:lumMod val="25000"/>
                  </a:schemeClr>
                </a:solidFill>
              </a:rPr>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550" y="2518671"/>
            <a:ext cx="10058400" cy="384169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solidFill>
                  <a:schemeClr val="accent3">
                    <a:lumMod val="25000"/>
                  </a:schemeClr>
                </a:solidFill>
              </a:rPr>
              <a:t>Calculate the total payload carried by boosters from </a:t>
            </a:r>
            <a:r>
              <a:rPr lang="en-US" sz="2400" dirty="0" smtClean="0">
                <a:solidFill>
                  <a:schemeClr val="accent3">
                    <a:lumMod val="25000"/>
                  </a:schemeClr>
                </a:solidFill>
              </a:rPr>
              <a:t>NASA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611" y="2688656"/>
            <a:ext cx="10058400" cy="236231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solidFill>
                  <a:schemeClr val="accent3">
                    <a:lumMod val="25000"/>
                  </a:schemeClr>
                </a:solidFill>
              </a:rPr>
              <a:t>Calculate the average payload mass carried by booster version F9 </a:t>
            </a:r>
            <a:r>
              <a:rPr lang="en-US" sz="2400" dirty="0" smtClean="0">
                <a:solidFill>
                  <a:schemeClr val="accent3">
                    <a:lumMod val="25000"/>
                  </a:schemeClr>
                </a:solidFill>
              </a:rPr>
              <a:t>v1.1</a:t>
            </a:r>
          </a:p>
          <a:p>
            <a:pPr marL="0" indent="0">
              <a:lnSpc>
                <a:spcPct val="100000"/>
              </a:lnSpc>
              <a:spcBef>
                <a:spcPts val="1400"/>
              </a:spcBef>
              <a:buNone/>
            </a:pPr>
            <a:endParaRPr lang="en-US" sz="2400" dirty="0">
              <a:solidFill>
                <a:schemeClr val="accent3">
                  <a:lumMod val="25000"/>
                </a:schemeClr>
              </a:solidFill>
            </a:endParaRPr>
          </a:p>
        </p:txBody>
      </p:sp>
      <p:sp>
        <p:nvSpPr>
          <p:cNvPr id="3" name="Title 1">
            <a:extLst>
              <a:ext uri="{FF2B5EF4-FFF2-40B4-BE49-F238E27FC236}">
                <a16:creationId xmlns=""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899" y="2689051"/>
            <a:ext cx="10058400" cy="226958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400" dirty="0">
                <a:solidFill>
                  <a:schemeClr val="accent3">
                    <a:lumMod val="25000"/>
                  </a:schemeClr>
                </a:solidFill>
              </a:rPr>
              <a:t>Find the dates of the first successful landing outcome on </a:t>
            </a:r>
            <a:r>
              <a:rPr lang="en-US" sz="2400" dirty="0" smtClean="0">
                <a:solidFill>
                  <a:schemeClr val="accent3">
                    <a:lumMod val="25000"/>
                  </a:schemeClr>
                </a:solidFill>
              </a:rPr>
              <a:t>ground pad.</a:t>
            </a:r>
          </a:p>
          <a:p>
            <a:pPr marL="0" indent="0">
              <a:lnSpc>
                <a:spcPct val="100000"/>
              </a:lnSpc>
              <a:spcBef>
                <a:spcPts val="1400"/>
              </a:spcBef>
              <a:buNone/>
            </a:pPr>
            <a:endParaRPr lang="en-US" sz="2400" dirty="0">
              <a:solidFill>
                <a:schemeClr val="accent3">
                  <a:lumMod val="25000"/>
                </a:schemeClr>
              </a:solidFill>
            </a:endParaRPr>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611" y="2904283"/>
            <a:ext cx="10058400" cy="254014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400" dirty="0">
                <a:solidFill>
                  <a:schemeClr val="accent3">
                    <a:lumMod val="25000"/>
                  </a:schemeClr>
                </a:solidFill>
              </a:rPr>
              <a:t>List the names of boosters which have successfully landed on drone ship and had payload mass greater than 4000 but less than </a:t>
            </a:r>
            <a:r>
              <a:rPr lang="en-US" sz="2400" dirty="0" smtClean="0">
                <a:solidFill>
                  <a:schemeClr val="accent3">
                    <a:lumMod val="25000"/>
                  </a:schemeClr>
                </a:solidFill>
              </a:rPr>
              <a:t>6000.</a:t>
            </a:r>
            <a:endParaRPr lang="en-US" sz="2400" dirty="0">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611" y="2755087"/>
            <a:ext cx="10058400" cy="293217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902" y="1338605"/>
            <a:ext cx="10499069" cy="5519395"/>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t>
            </a:r>
            <a:r>
              <a:rPr lang="en-US" sz="2200" dirty="0" smtClean="0">
                <a:solidFill>
                  <a:schemeClr val="accent3">
                    <a:lumMod val="25000"/>
                  </a:schemeClr>
                </a:solidFill>
                <a:latin typeface="Abadi" panose="020B0604020104020204" pitchFamily="34" charset="0"/>
              </a:rPr>
              <a:t>methodologies</a:t>
            </a:r>
          </a:p>
          <a:p>
            <a:pPr>
              <a:lnSpc>
                <a:spcPct val="100000"/>
              </a:lnSpc>
              <a:spcBef>
                <a:spcPts val="1400"/>
              </a:spcBef>
              <a:buFont typeface="Courier New" pitchFamily="49" charset="0"/>
              <a:buChar char="o"/>
            </a:pPr>
            <a:r>
              <a:rPr lang="en-US" sz="1900" dirty="0">
                <a:solidFill>
                  <a:schemeClr val="accent3">
                    <a:lumMod val="25000"/>
                  </a:schemeClr>
                </a:solidFill>
                <a:latin typeface="+mn-lt"/>
              </a:rPr>
              <a:t>This project </a:t>
            </a:r>
            <a:r>
              <a:rPr lang="en-US" sz="1900" dirty="0" smtClean="0">
                <a:solidFill>
                  <a:schemeClr val="accent3">
                    <a:lumMod val="25000"/>
                  </a:schemeClr>
                </a:solidFill>
                <a:latin typeface="+mn-lt"/>
              </a:rPr>
              <a:t>involved </a:t>
            </a:r>
            <a:r>
              <a:rPr lang="en-US" sz="1900" dirty="0">
                <a:solidFill>
                  <a:schemeClr val="accent3">
                    <a:lumMod val="25000"/>
                  </a:schemeClr>
                </a:solidFill>
                <a:latin typeface="+mn-lt"/>
              </a:rPr>
              <a:t>comprehensive process </a:t>
            </a:r>
            <a:r>
              <a:rPr lang="en-US" sz="1900" dirty="0" smtClean="0">
                <a:solidFill>
                  <a:schemeClr val="accent3">
                    <a:lumMod val="25000"/>
                  </a:schemeClr>
                </a:solidFill>
                <a:latin typeface="+mn-lt"/>
              </a:rPr>
              <a:t>starting </a:t>
            </a:r>
            <a:r>
              <a:rPr lang="en-US" sz="1900" dirty="0">
                <a:solidFill>
                  <a:schemeClr val="accent3">
                    <a:lumMod val="25000"/>
                  </a:schemeClr>
                </a:solidFill>
                <a:latin typeface="+mn-lt"/>
              </a:rPr>
              <a:t>with data collection through APIs and web scraping, followed by data wrangling to clean and prepare the data. </a:t>
            </a:r>
            <a:endParaRPr lang="en-US" sz="1900" dirty="0" smtClean="0">
              <a:solidFill>
                <a:schemeClr val="accent3">
                  <a:lumMod val="25000"/>
                </a:schemeClr>
              </a:solidFill>
              <a:latin typeface="+mn-lt"/>
            </a:endParaRPr>
          </a:p>
          <a:p>
            <a:pPr>
              <a:lnSpc>
                <a:spcPct val="100000"/>
              </a:lnSpc>
              <a:spcBef>
                <a:spcPts val="1400"/>
              </a:spcBef>
              <a:buFont typeface="Courier New" pitchFamily="49" charset="0"/>
              <a:buChar char="o"/>
            </a:pPr>
            <a:r>
              <a:rPr lang="en-US" sz="1900" dirty="0" smtClean="0">
                <a:solidFill>
                  <a:schemeClr val="accent3">
                    <a:lumMod val="25000"/>
                  </a:schemeClr>
                </a:solidFill>
                <a:latin typeface="+mn-lt"/>
              </a:rPr>
              <a:t>Exploratory Data Analysis </a:t>
            </a:r>
            <a:r>
              <a:rPr lang="en-US" sz="1900" dirty="0">
                <a:solidFill>
                  <a:schemeClr val="accent3">
                    <a:lumMod val="25000"/>
                  </a:schemeClr>
                </a:solidFill>
                <a:latin typeface="+mn-lt"/>
              </a:rPr>
              <a:t>(EDA) using </a:t>
            </a:r>
            <a:r>
              <a:rPr lang="en-US" sz="1900" dirty="0" smtClean="0">
                <a:solidFill>
                  <a:schemeClr val="accent3">
                    <a:lumMod val="25000"/>
                  </a:schemeClr>
                </a:solidFill>
                <a:latin typeface="+mn-lt"/>
              </a:rPr>
              <a:t>Python was </a:t>
            </a:r>
            <a:r>
              <a:rPr lang="en-US" sz="1900" dirty="0">
                <a:solidFill>
                  <a:schemeClr val="accent3">
                    <a:lumMod val="25000"/>
                  </a:schemeClr>
                </a:solidFill>
                <a:latin typeface="+mn-lt"/>
              </a:rPr>
              <a:t>conducted</a:t>
            </a:r>
            <a:r>
              <a:rPr lang="en-US" sz="1900" dirty="0" smtClean="0">
                <a:solidFill>
                  <a:schemeClr val="accent3">
                    <a:lumMod val="25000"/>
                  </a:schemeClr>
                </a:solidFill>
                <a:latin typeface="+mn-lt"/>
              </a:rPr>
              <a:t>, </a:t>
            </a:r>
            <a:r>
              <a:rPr lang="en-US" sz="1900" dirty="0">
                <a:solidFill>
                  <a:schemeClr val="accent3">
                    <a:lumMod val="25000"/>
                  </a:schemeClr>
                </a:solidFill>
                <a:latin typeface="+mn-lt"/>
              </a:rPr>
              <a:t>complemented by data visualization techniques to uncover insights. The analysis also involved creating interactive visual analytics with Folium. </a:t>
            </a:r>
            <a:endParaRPr lang="en-US" sz="1900" dirty="0" smtClean="0">
              <a:solidFill>
                <a:schemeClr val="accent3">
                  <a:lumMod val="25000"/>
                </a:schemeClr>
              </a:solidFill>
              <a:latin typeface="+mn-lt"/>
            </a:endParaRPr>
          </a:p>
          <a:p>
            <a:pPr>
              <a:lnSpc>
                <a:spcPct val="100000"/>
              </a:lnSpc>
              <a:spcBef>
                <a:spcPts val="1400"/>
              </a:spcBef>
              <a:buFont typeface="Courier New" pitchFamily="49" charset="0"/>
              <a:buChar char="o"/>
            </a:pPr>
            <a:r>
              <a:rPr lang="en-US" sz="1900" dirty="0" smtClean="0">
                <a:solidFill>
                  <a:schemeClr val="accent3">
                    <a:lumMod val="25000"/>
                  </a:schemeClr>
                </a:solidFill>
                <a:latin typeface="+mn-lt"/>
              </a:rPr>
              <a:t>Finally</a:t>
            </a:r>
            <a:r>
              <a:rPr lang="en-US" sz="1900" dirty="0">
                <a:solidFill>
                  <a:schemeClr val="accent3">
                    <a:lumMod val="25000"/>
                  </a:schemeClr>
                </a:solidFill>
                <a:latin typeface="+mn-lt"/>
              </a:rPr>
              <a:t>, machine learning models were applied to make predictive analyses, showcasing the integration of these methodologies for thorough data-driven decision-making.</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a:t>
            </a:r>
            <a:r>
              <a:rPr lang="en-US" sz="2200" dirty="0" smtClean="0">
                <a:solidFill>
                  <a:schemeClr val="accent3">
                    <a:lumMod val="25000"/>
                  </a:schemeClr>
                </a:solidFill>
                <a:latin typeface="Abadi" panose="020B0604020104020204" pitchFamily="34" charset="0"/>
              </a:rPr>
              <a:t>results</a:t>
            </a:r>
          </a:p>
          <a:p>
            <a:pPr>
              <a:lnSpc>
                <a:spcPct val="100000"/>
              </a:lnSpc>
              <a:spcBef>
                <a:spcPts val="1400"/>
              </a:spcBef>
              <a:buFont typeface="Courier New" pitchFamily="49" charset="0"/>
              <a:buChar char="o"/>
            </a:pPr>
            <a:r>
              <a:rPr lang="en-US" sz="1900" dirty="0">
                <a:solidFill>
                  <a:schemeClr val="accent3">
                    <a:lumMod val="25000"/>
                  </a:schemeClr>
                </a:solidFill>
                <a:latin typeface="+mn-lt"/>
              </a:rPr>
              <a:t>This project analyzed </a:t>
            </a:r>
            <a:r>
              <a:rPr lang="en-US" sz="1900" dirty="0" err="1">
                <a:solidFill>
                  <a:schemeClr val="accent3">
                    <a:lumMod val="25000"/>
                  </a:schemeClr>
                </a:solidFill>
                <a:latin typeface="+mn-lt"/>
              </a:rPr>
              <a:t>SpaceX</a:t>
            </a:r>
            <a:r>
              <a:rPr lang="en-US" sz="1900" dirty="0">
                <a:solidFill>
                  <a:schemeClr val="accent3">
                    <a:lumMod val="25000"/>
                  </a:schemeClr>
                </a:solidFill>
                <a:latin typeface="+mn-lt"/>
              </a:rPr>
              <a:t> Falcon 9 launch data to predict the likelihood of successful first-stage landings. By leveraging data from multiple sources, including launch outcomes and weather conditions, we performed extensive data wrangling and exploratory analysis. </a:t>
            </a:r>
            <a:endParaRPr lang="en-US" sz="1900" dirty="0" smtClean="0">
              <a:solidFill>
                <a:schemeClr val="accent3">
                  <a:lumMod val="25000"/>
                </a:schemeClr>
              </a:solidFill>
              <a:latin typeface="+mn-lt"/>
            </a:endParaRPr>
          </a:p>
          <a:p>
            <a:pPr>
              <a:lnSpc>
                <a:spcPct val="100000"/>
              </a:lnSpc>
              <a:spcBef>
                <a:spcPts val="1400"/>
              </a:spcBef>
              <a:buFont typeface="Courier New" pitchFamily="49" charset="0"/>
              <a:buChar char="o"/>
            </a:pPr>
            <a:r>
              <a:rPr lang="en-US" sz="1900" dirty="0" smtClean="0">
                <a:solidFill>
                  <a:schemeClr val="accent3">
                    <a:lumMod val="25000"/>
                  </a:schemeClr>
                </a:solidFill>
                <a:latin typeface="+mn-lt"/>
              </a:rPr>
              <a:t>Using </a:t>
            </a:r>
            <a:r>
              <a:rPr lang="en-US" sz="1900" dirty="0">
                <a:solidFill>
                  <a:schemeClr val="accent3">
                    <a:lumMod val="25000"/>
                  </a:schemeClr>
                </a:solidFill>
                <a:latin typeface="+mn-lt"/>
              </a:rPr>
              <a:t>machine learning models, we achieved a high accuracy in predicting landing success, providing valuable insights into the factors influencing mission outcomes. The interactive visualizations further highlighted key trends and patterns, aiding in data-driven decision-making for future launches.</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solidFill>
                  <a:schemeClr val="accent3">
                    <a:lumMod val="25000"/>
                  </a:schemeClr>
                </a:solidFill>
              </a:rPr>
              <a:t>Calculate the total number of successful and failure mission </a:t>
            </a:r>
            <a:r>
              <a:rPr lang="en-US" sz="2400" dirty="0" smtClean="0">
                <a:solidFill>
                  <a:schemeClr val="accent3">
                    <a:lumMod val="25000"/>
                  </a:schemeClr>
                </a:solidFill>
              </a:rPr>
              <a:t>outcomes.</a:t>
            </a:r>
          </a:p>
          <a:p>
            <a:pPr marL="0" indent="0">
              <a:lnSpc>
                <a:spcPct val="100000"/>
              </a:lnSpc>
              <a:spcBef>
                <a:spcPts val="1400"/>
              </a:spcBef>
              <a:buNone/>
            </a:pPr>
            <a:endParaRPr lang="en-US" sz="2400" dirty="0" smtClean="0">
              <a:solidFill>
                <a:schemeClr val="accent3">
                  <a:lumMod val="25000"/>
                </a:schemeClr>
              </a:solidFill>
            </a:endParaRPr>
          </a:p>
          <a:p>
            <a:pPr marL="0" indent="0">
              <a:lnSpc>
                <a:spcPct val="100000"/>
              </a:lnSpc>
              <a:spcBef>
                <a:spcPts val="1400"/>
              </a:spcBef>
              <a:buNone/>
            </a:pPr>
            <a:endParaRPr lang="en-US" sz="2400" dirty="0">
              <a:solidFill>
                <a:schemeClr val="accent3">
                  <a:lumMod val="25000"/>
                </a:schemeClr>
              </a:solidFill>
            </a:endParaRPr>
          </a:p>
        </p:txBody>
      </p:sp>
      <p:sp>
        <p:nvSpPr>
          <p:cNvPr id="3" name="Title 1">
            <a:extLst>
              <a:ext uri="{FF2B5EF4-FFF2-40B4-BE49-F238E27FC236}">
                <a16:creationId xmlns=""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796" y="2278280"/>
            <a:ext cx="10058400" cy="220918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solidFill>
                  <a:schemeClr val="accent3">
                    <a:lumMod val="25000"/>
                  </a:schemeClr>
                </a:solidFill>
              </a:rPr>
              <a:t>List the names of the booster which have carried the maximum payload </a:t>
            </a:r>
            <a:r>
              <a:rPr lang="en-US" sz="2400" dirty="0" smtClean="0">
                <a:solidFill>
                  <a:schemeClr val="accent3">
                    <a:lumMod val="25000"/>
                  </a:schemeClr>
                </a:solidFill>
              </a:rPr>
              <a:t>mass.</a:t>
            </a:r>
          </a:p>
          <a:p>
            <a:pPr marL="0" indent="0">
              <a:lnSpc>
                <a:spcPct val="100000"/>
              </a:lnSpc>
              <a:spcBef>
                <a:spcPts val="1400"/>
              </a:spcBef>
              <a:buNone/>
            </a:pPr>
            <a:endParaRPr lang="en-US" sz="2400" dirty="0" smtClean="0">
              <a:solidFill>
                <a:schemeClr val="accent3">
                  <a:lumMod val="25000"/>
                </a:schemeClr>
              </a:solidFill>
            </a:endParaRPr>
          </a:p>
          <a:p>
            <a:pPr marL="0" indent="0">
              <a:lnSpc>
                <a:spcPct val="100000"/>
              </a:lnSpc>
              <a:spcBef>
                <a:spcPts val="1400"/>
              </a:spcBef>
              <a:buNone/>
            </a:pPr>
            <a:endParaRPr lang="en-US" sz="2400" dirty="0" smtClean="0">
              <a:solidFill>
                <a:schemeClr val="accent3">
                  <a:lumMod val="25000"/>
                </a:schemeClr>
              </a:solidFill>
            </a:endParaRPr>
          </a:p>
          <a:p>
            <a:pPr>
              <a:lnSpc>
                <a:spcPct val="100000"/>
              </a:lnSpc>
              <a:spcBef>
                <a:spcPts val="1400"/>
              </a:spcBef>
            </a:pPr>
            <a:endParaRPr lang="en-US" sz="2400" dirty="0" smtClean="0">
              <a:solidFill>
                <a:schemeClr val="accent3">
                  <a:lumMod val="25000"/>
                </a:schemeClr>
              </a:solidFill>
            </a:endParaRPr>
          </a:p>
          <a:p>
            <a:pPr>
              <a:lnSpc>
                <a:spcPct val="100000"/>
              </a:lnSpc>
              <a:spcBef>
                <a:spcPts val="1400"/>
              </a:spcBef>
            </a:pPr>
            <a:endParaRPr lang="en-US" sz="2400" dirty="0">
              <a:solidFill>
                <a:schemeClr val="accent3">
                  <a:lumMod val="25000"/>
                </a:schemeClr>
              </a:solidFill>
            </a:endParaRPr>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619" y="2587979"/>
            <a:ext cx="7748556" cy="358898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400" dirty="0">
                <a:solidFill>
                  <a:schemeClr val="accent3">
                    <a:lumMod val="25000"/>
                  </a:schemeClr>
                </a:solidFill>
              </a:rPr>
              <a:t>List the failed </a:t>
            </a:r>
            <a:r>
              <a:rPr lang="en-US" sz="2400" dirty="0" smtClean="0">
                <a:solidFill>
                  <a:schemeClr val="accent3">
                    <a:lumMod val="25000"/>
                  </a:schemeClr>
                </a:solidFill>
              </a:rPr>
              <a:t>landing outcomes </a:t>
            </a:r>
            <a:r>
              <a:rPr lang="en-US" sz="2400" dirty="0">
                <a:solidFill>
                  <a:schemeClr val="accent3">
                    <a:lumMod val="25000"/>
                  </a:schemeClr>
                </a:solidFill>
              </a:rPr>
              <a:t>in drone ship, their booster versions, and launch site names for in year </a:t>
            </a:r>
            <a:r>
              <a:rPr lang="en-US" sz="2400" dirty="0" smtClean="0">
                <a:solidFill>
                  <a:schemeClr val="accent3">
                    <a:lumMod val="25000"/>
                  </a:schemeClr>
                </a:solidFill>
              </a:rPr>
              <a:t>2015.</a:t>
            </a:r>
          </a:p>
          <a:p>
            <a:pPr marL="0" indent="0">
              <a:lnSpc>
                <a:spcPct val="100000"/>
              </a:lnSpc>
              <a:spcBef>
                <a:spcPts val="1400"/>
              </a:spcBef>
              <a:buNone/>
            </a:pPr>
            <a:endParaRPr lang="en-US" sz="2400" dirty="0" smtClean="0">
              <a:solidFill>
                <a:schemeClr val="accent3">
                  <a:lumMod val="25000"/>
                </a:schemeClr>
              </a:solidFill>
            </a:endParaRPr>
          </a:p>
          <a:p>
            <a:pPr marL="0" indent="0">
              <a:lnSpc>
                <a:spcPct val="100000"/>
              </a:lnSpc>
              <a:spcBef>
                <a:spcPts val="1400"/>
              </a:spcBef>
              <a:buNone/>
            </a:pPr>
            <a:endParaRPr lang="en-US" sz="2400" dirty="0">
              <a:solidFill>
                <a:schemeClr val="accent3">
                  <a:lumMod val="25000"/>
                </a:schemeClr>
              </a:solidFill>
            </a:endParaRPr>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6415" y="2754048"/>
            <a:ext cx="5738357" cy="253768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400" dirty="0">
                <a:solidFill>
                  <a:schemeClr val="accent3">
                    <a:lumMod val="25000"/>
                  </a:schemeClr>
                </a:solidFill>
              </a:rPr>
              <a:t>Rank the count of landing outcomes (such as Failure (drone ship) or Success (ground pad)) between the date 2010-06-04 and 2017-03-20, in descending </a:t>
            </a:r>
            <a:r>
              <a:rPr lang="en-US" sz="2400" dirty="0" smtClean="0">
                <a:solidFill>
                  <a:schemeClr val="accent3">
                    <a:lumMod val="25000"/>
                  </a:schemeClr>
                </a:solidFill>
              </a:rPr>
              <a:t>order.</a:t>
            </a:r>
          </a:p>
          <a:p>
            <a:pPr marL="0" indent="0">
              <a:lnSpc>
                <a:spcPct val="100000"/>
              </a:lnSpc>
              <a:spcBef>
                <a:spcPts val="1400"/>
              </a:spcBef>
              <a:buNone/>
            </a:pPr>
            <a:endParaRPr lang="en-US" sz="2400" dirty="0">
              <a:solidFill>
                <a:schemeClr val="accent3">
                  <a:lumMod val="25000"/>
                </a:schemeClr>
              </a:solidFill>
            </a:endParaRPr>
          </a:p>
        </p:txBody>
      </p:sp>
      <p:sp>
        <p:nvSpPr>
          <p:cNvPr id="3" name="Title 1">
            <a:extLst>
              <a:ext uri="{FF2B5EF4-FFF2-40B4-BE49-F238E27FC236}">
                <a16:creationId xmlns=""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590" y="2823515"/>
            <a:ext cx="7087241" cy="367911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69938" y="1851724"/>
            <a:ext cx="9745662" cy="4299140"/>
          </a:xfrm>
          <a:prstGeom prst="rect">
            <a:avLst/>
          </a:prstGeom>
        </p:spPr>
      </p:pic>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Sites</a:t>
            </a:r>
            <a:endParaRPr lang="en-US" dirty="0">
              <a:solidFill>
                <a:srgbClr val="0B49CB"/>
              </a:solidFill>
              <a:latin typeface="Abadi"/>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2" name="Content Placeholder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69938" y="1868138"/>
            <a:ext cx="9745662" cy="4266311"/>
          </a:xfrm>
          <a:prstGeom prst="rect">
            <a:avLst/>
          </a:prstGeom>
        </p:spPr>
      </p:pic>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Success and Failure Rates</a:t>
            </a:r>
            <a:endParaRPr lang="en-US" dirty="0">
              <a:solidFill>
                <a:srgbClr val="0B49CB"/>
              </a:solidFill>
              <a:latin typeface="Abadi"/>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2" name="Content Placeholder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956197" y="1690688"/>
            <a:ext cx="8509793" cy="4314825"/>
          </a:xfrm>
          <a:prstGeom prst="rect">
            <a:avLst/>
          </a:prstGeom>
        </p:spPr>
      </p:pic>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Distance between launch sites and areas</a:t>
            </a:r>
            <a:endParaRPr lang="en-US" dirty="0">
              <a:solidFill>
                <a:srgbClr val="0B49CB"/>
              </a:solidFill>
              <a:latin typeface="Abadi"/>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2" name="Content Placeholder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91658" y="1640265"/>
            <a:ext cx="11072306" cy="3863252"/>
          </a:xfrm>
          <a:prstGeom prst="rect">
            <a:avLst/>
          </a:prstGeom>
        </p:spPr>
      </p:pic>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Success Count for Sites</a:t>
            </a:r>
            <a:endParaRPr lang="en-US" dirty="0">
              <a:solidFill>
                <a:srgbClr val="0B49CB"/>
              </a:solidFill>
              <a:latin typeface="Abadi"/>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958696" y="1536568"/>
            <a:ext cx="10636273" cy="50716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marL="0" indent="0">
              <a:spcBef>
                <a:spcPts val="1400"/>
              </a:spcBef>
              <a:buNone/>
            </a:pPr>
            <a:r>
              <a:rPr lang="en-US" sz="2000" dirty="0" err="1">
                <a:solidFill>
                  <a:schemeClr val="accent3">
                    <a:lumMod val="25000"/>
                  </a:schemeClr>
                </a:solidFill>
                <a:latin typeface="+mn-lt"/>
              </a:rPr>
              <a:t>SpaceX</a:t>
            </a:r>
            <a:r>
              <a:rPr lang="en-US" sz="2000" dirty="0">
                <a:solidFill>
                  <a:schemeClr val="accent3">
                    <a:lumMod val="25000"/>
                  </a:schemeClr>
                </a:solidFill>
                <a:latin typeface="+mn-lt"/>
              </a:rPr>
              <a:t> Falcon 9 aims to make space travel more affordable by reusing rocket boosters. To make this possible, it’s important to understand what helps or hinders the successful landing of these boosters. This project uses past launch data to find patterns and predict outcomes, helping </a:t>
            </a:r>
            <a:r>
              <a:rPr lang="en-US" sz="2000" dirty="0" err="1">
                <a:solidFill>
                  <a:schemeClr val="accent3">
                    <a:lumMod val="25000"/>
                  </a:schemeClr>
                </a:solidFill>
                <a:latin typeface="+mn-lt"/>
              </a:rPr>
              <a:t>SpaceX</a:t>
            </a:r>
            <a:r>
              <a:rPr lang="en-US" sz="2000" dirty="0">
                <a:solidFill>
                  <a:schemeClr val="accent3">
                    <a:lumMod val="25000"/>
                  </a:schemeClr>
                </a:solidFill>
                <a:latin typeface="+mn-lt"/>
              </a:rPr>
              <a:t> improve the success of future missions.</a:t>
            </a:r>
          </a:p>
          <a:p>
            <a:pPr>
              <a:spcBef>
                <a:spcPts val="1400"/>
              </a:spcBef>
            </a:pPr>
            <a:r>
              <a:rPr lang="en-US" sz="2200" dirty="0">
                <a:solidFill>
                  <a:schemeClr val="accent3">
                    <a:lumMod val="25000"/>
                  </a:schemeClr>
                </a:solidFill>
                <a:latin typeface="Abadi" panose="020B0604020104020204" pitchFamily="34" charset="0"/>
              </a:rPr>
              <a:t>Problems you want to find </a:t>
            </a:r>
            <a:r>
              <a:rPr lang="en-US" sz="2200" dirty="0" smtClean="0">
                <a:solidFill>
                  <a:schemeClr val="accent3">
                    <a:lumMod val="25000"/>
                  </a:schemeClr>
                </a:solidFill>
                <a:latin typeface="Abadi" panose="020B0604020104020204" pitchFamily="34" charset="0"/>
              </a:rPr>
              <a:t>answers</a:t>
            </a:r>
          </a:p>
          <a:p>
            <a:pPr>
              <a:spcBef>
                <a:spcPts val="1400"/>
              </a:spcBef>
              <a:buFont typeface="Courier New" pitchFamily="49" charset="0"/>
              <a:buChar char="o"/>
            </a:pPr>
            <a:r>
              <a:rPr lang="en-US" sz="2000" dirty="0">
                <a:solidFill>
                  <a:schemeClr val="accent3">
                    <a:lumMod val="25000"/>
                  </a:schemeClr>
                </a:solidFill>
                <a:latin typeface="+mn-lt"/>
              </a:rPr>
              <a:t>What factors affect whether the Falcon 9 booster lands successfully</a:t>
            </a:r>
            <a:r>
              <a:rPr lang="en-US" sz="2000" dirty="0" smtClean="0">
                <a:solidFill>
                  <a:schemeClr val="accent3">
                    <a:lumMod val="25000"/>
                  </a:schemeClr>
                </a:solidFill>
                <a:latin typeface="+mn-lt"/>
              </a:rPr>
              <a:t>?</a:t>
            </a:r>
          </a:p>
          <a:p>
            <a:pPr>
              <a:spcBef>
                <a:spcPts val="1400"/>
              </a:spcBef>
              <a:buFont typeface="Courier New" pitchFamily="49" charset="0"/>
              <a:buChar char="o"/>
            </a:pPr>
            <a:r>
              <a:rPr lang="en-US" sz="2000" dirty="0" smtClean="0">
                <a:solidFill>
                  <a:schemeClr val="accent3">
                    <a:lumMod val="25000"/>
                  </a:schemeClr>
                </a:solidFill>
                <a:latin typeface="+mn-lt"/>
              </a:rPr>
              <a:t>How </a:t>
            </a:r>
            <a:r>
              <a:rPr lang="en-US" sz="2000" dirty="0">
                <a:solidFill>
                  <a:schemeClr val="accent3">
                    <a:lumMod val="25000"/>
                  </a:schemeClr>
                </a:solidFill>
                <a:latin typeface="+mn-lt"/>
              </a:rPr>
              <a:t>can we use machine learning to predict successful landings</a:t>
            </a:r>
            <a:r>
              <a:rPr lang="en-US" sz="2000" dirty="0" smtClean="0">
                <a:solidFill>
                  <a:schemeClr val="accent3">
                    <a:lumMod val="25000"/>
                  </a:schemeClr>
                </a:solidFill>
                <a:latin typeface="+mn-lt"/>
              </a:rPr>
              <a:t>?</a:t>
            </a:r>
          </a:p>
          <a:p>
            <a:pPr>
              <a:spcBef>
                <a:spcPts val="1400"/>
              </a:spcBef>
              <a:buFont typeface="Courier New" pitchFamily="49" charset="0"/>
              <a:buChar char="o"/>
            </a:pPr>
            <a:r>
              <a:rPr lang="en-US" sz="2000" dirty="0" smtClean="0">
                <a:solidFill>
                  <a:schemeClr val="accent3">
                    <a:lumMod val="25000"/>
                  </a:schemeClr>
                </a:solidFill>
                <a:latin typeface="+mn-lt"/>
              </a:rPr>
              <a:t>What </a:t>
            </a:r>
            <a:r>
              <a:rPr lang="en-US" sz="2000" dirty="0">
                <a:solidFill>
                  <a:schemeClr val="accent3">
                    <a:lumMod val="25000"/>
                  </a:schemeClr>
                </a:solidFill>
                <a:latin typeface="+mn-lt"/>
              </a:rPr>
              <a:t>can the data tell us about improving future launches</a:t>
            </a:r>
            <a:r>
              <a:rPr lang="en-US" sz="2000" dirty="0" smtClean="0">
                <a:solidFill>
                  <a:schemeClr val="accent3">
                    <a:lumMod val="25000"/>
                  </a:schemeClr>
                </a:solidFill>
                <a:latin typeface="+mn-lt"/>
              </a:rPr>
              <a:t>?</a:t>
            </a:r>
          </a:p>
          <a:p>
            <a:pPr>
              <a:spcBef>
                <a:spcPts val="1400"/>
              </a:spcBef>
              <a:buFont typeface="Courier New" pitchFamily="49" charset="0"/>
              <a:buChar char="o"/>
            </a:pPr>
            <a:r>
              <a:rPr lang="en-US" sz="2000" dirty="0" smtClean="0">
                <a:solidFill>
                  <a:schemeClr val="accent3">
                    <a:lumMod val="25000"/>
                  </a:schemeClr>
                </a:solidFill>
                <a:latin typeface="+mn-lt"/>
              </a:rPr>
              <a:t>How </a:t>
            </a:r>
            <a:r>
              <a:rPr lang="en-US" sz="2000" dirty="0">
                <a:solidFill>
                  <a:schemeClr val="accent3">
                    <a:lumMod val="25000"/>
                  </a:schemeClr>
                </a:solidFill>
                <a:latin typeface="+mn-lt"/>
              </a:rPr>
              <a:t>does weather impact landing success</a:t>
            </a:r>
            <a:r>
              <a:rPr lang="en-US" sz="2000" dirty="0" smtClean="0">
                <a:solidFill>
                  <a:schemeClr val="accent3">
                    <a:lumMod val="25000"/>
                  </a:schemeClr>
                </a:solidFill>
                <a:latin typeface="+mn-lt"/>
              </a:rPr>
              <a:t>?</a:t>
            </a:r>
          </a:p>
          <a:p>
            <a:pPr>
              <a:spcBef>
                <a:spcPts val="1400"/>
              </a:spcBef>
              <a:buFont typeface="Courier New" pitchFamily="49" charset="0"/>
              <a:buChar char="o"/>
            </a:pPr>
            <a:r>
              <a:rPr lang="en-US" sz="2000" dirty="0" smtClean="0">
                <a:solidFill>
                  <a:schemeClr val="accent3">
                    <a:lumMod val="25000"/>
                  </a:schemeClr>
                </a:solidFill>
                <a:latin typeface="+mn-lt"/>
              </a:rPr>
              <a:t>Can </a:t>
            </a:r>
            <a:r>
              <a:rPr lang="en-US" sz="2000" dirty="0">
                <a:solidFill>
                  <a:schemeClr val="accent3">
                    <a:lumMod val="25000"/>
                  </a:schemeClr>
                </a:solidFill>
                <a:latin typeface="+mn-lt"/>
              </a:rPr>
              <a:t>we use predictions to reduce risks and improve launch planning?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Content Placeholder 5"/>
          <p:cNvSpPr>
            <a:spLocks noGrp="1"/>
          </p:cNvSpPr>
          <p:nvPr>
            <p:ph idx="1"/>
          </p:nvPr>
        </p:nvSpPr>
        <p:spPr>
          <a:xfrm>
            <a:off x="838200" y="1423447"/>
            <a:ext cx="10515600" cy="4753516"/>
          </a:xfrm>
        </p:spPr>
        <p:txBody>
          <a:bodyPr/>
          <a:lstStyle/>
          <a:p>
            <a:r>
              <a:rPr lang="en-US" sz="2200" dirty="0" smtClean="0"/>
              <a:t>This plot shows that for the highest launch success ratio there were total 13 attempts in which 3 were failures and others were success.</a:t>
            </a:r>
          </a:p>
          <a:p>
            <a:endParaRPr lang="en-US" sz="2200" dirty="0"/>
          </a:p>
          <a:p>
            <a:pPr marL="0" indent="0">
              <a:buNone/>
            </a:pPr>
            <a:endParaRPr lang="en-IN" sz="2200" dirty="0"/>
          </a:p>
        </p:txBody>
      </p:sp>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301658"/>
            <a:ext cx="10515600" cy="93325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smtClean="0">
              <a:solidFill>
                <a:srgbClr val="0948CB"/>
              </a:solidFill>
              <a:latin typeface="Abadi"/>
            </a:endParaRPr>
          </a:p>
          <a:p>
            <a:r>
              <a:rPr lang="en-US" dirty="0">
                <a:solidFill>
                  <a:srgbClr val="0948CB"/>
                </a:solidFill>
                <a:latin typeface="Abadi"/>
              </a:rPr>
              <a:t>L</a:t>
            </a:r>
            <a:r>
              <a:rPr lang="en-US" dirty="0" smtClean="0">
                <a:solidFill>
                  <a:srgbClr val="0948CB"/>
                </a:solidFill>
                <a:latin typeface="Abadi"/>
              </a:rPr>
              <a:t>aunch Site </a:t>
            </a:r>
            <a:r>
              <a:rPr lang="en-US" dirty="0">
                <a:solidFill>
                  <a:srgbClr val="0948CB"/>
                </a:solidFill>
                <a:latin typeface="Abadi"/>
              </a:rPr>
              <a:t>with </a:t>
            </a:r>
            <a:r>
              <a:rPr lang="en-US" dirty="0" smtClean="0">
                <a:solidFill>
                  <a:srgbClr val="0948CB"/>
                </a:solidFill>
                <a:latin typeface="Abadi"/>
              </a:rPr>
              <a:t>Highest Launch Success Ratio</a:t>
            </a:r>
            <a:endParaRPr lang="en-US" dirty="0">
              <a:solidFill>
                <a:srgbClr val="0948CB"/>
              </a:solidFill>
              <a:latin typeface="Abadi"/>
            </a:endParaRPr>
          </a:p>
          <a:p>
            <a:endParaRPr lang="en-US" dirty="0">
              <a:solidFill>
                <a:srgbClr val="0B49CB"/>
              </a:solidFill>
              <a:latin typeface="Abadi"/>
            </a:endParaRPr>
          </a:p>
        </p:txBody>
      </p:sp>
      <p:pic>
        <p:nvPicPr>
          <p:cNvPr id="9"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800" y="2595438"/>
            <a:ext cx="9834022" cy="343956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000" dirty="0"/>
              <a:t>The data suggests that as payload mass increases, particularly in the range of 6,000 to 10,000 kg, the success rate generally remains high across different booster </a:t>
            </a:r>
            <a:r>
              <a:rPr lang="en-US" sz="2000" dirty="0" smtClean="0"/>
              <a:t>versions. Also , </a:t>
            </a:r>
            <a:r>
              <a:rPr lang="en-US" sz="2000" dirty="0"/>
              <a:t>the FT and B4 versions show consistent success in the higher </a:t>
            </a:r>
            <a:r>
              <a:rPr lang="en-US" sz="2000" dirty="0" smtClean="0"/>
              <a:t>payload </a:t>
            </a:r>
            <a:r>
              <a:rPr lang="en-US" sz="2000" dirty="0"/>
              <a:t>ranges</a:t>
            </a:r>
            <a:r>
              <a:rPr lang="en-US" sz="2400" dirty="0" smtClean="0"/>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a:t>
            </a:r>
            <a:r>
              <a:rPr lang="en-US" dirty="0" smtClean="0">
                <a:solidFill>
                  <a:srgbClr val="0B49CB"/>
                </a:solidFill>
                <a:latin typeface="Abadi"/>
              </a:rPr>
              <a:t>Scatter Plot </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611" y="2871910"/>
            <a:ext cx="10058400" cy="330505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smtClean="0">
                <a:solidFill>
                  <a:schemeClr val="accent3">
                    <a:lumMod val="25000"/>
                  </a:schemeClr>
                </a:solidFill>
                <a:latin typeface="Abadi" panose="020B0604020104020204" pitchFamily="34" charset="0"/>
              </a:rPr>
              <a:t>KNN is </a:t>
            </a:r>
            <a:r>
              <a:rPr lang="en-US" sz="2200" dirty="0">
                <a:solidFill>
                  <a:schemeClr val="accent3">
                    <a:lumMod val="25000"/>
                  </a:schemeClr>
                </a:solidFill>
                <a:latin typeface="Abadi" panose="020B0604020104020204" pitchFamily="34" charset="0"/>
              </a:rPr>
              <a:t>the model with the highest classification </a:t>
            </a:r>
            <a:r>
              <a:rPr lang="en-US" sz="2200" dirty="0" smtClean="0">
                <a:solidFill>
                  <a:schemeClr val="accent3">
                    <a:lumMod val="25000"/>
                  </a:schemeClr>
                </a:solidFill>
                <a:latin typeface="Abadi" panose="020B0604020104020204" pitchFamily="34" charset="0"/>
              </a:rPr>
              <a:t>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7811" y="1521763"/>
            <a:ext cx="5570703" cy="450381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0" y="1442301"/>
            <a:ext cx="10687961" cy="4426687"/>
          </a:xfrm>
          <a:prstGeom prst="rect">
            <a:avLst/>
          </a:prstGeom>
        </p:spPr>
        <p:txBody>
          <a:bodyPr>
            <a:normAutofit/>
          </a:bodyPr>
          <a:lstStyle/>
          <a:p>
            <a:pPr>
              <a:lnSpc>
                <a:spcPct val="100000"/>
              </a:lnSpc>
              <a:spcBef>
                <a:spcPts val="1400"/>
              </a:spcBef>
            </a:pPr>
            <a:r>
              <a:rPr lang="en-US" sz="2200" dirty="0"/>
              <a:t>The matrix reveals that the </a:t>
            </a:r>
            <a:r>
              <a:rPr lang="en-US" sz="2200" dirty="0" smtClean="0"/>
              <a:t>model </a:t>
            </a:r>
            <a:r>
              <a:rPr lang="en-US" sz="2200" dirty="0"/>
              <a:t>accurately predicts 12 successful landings, with no false negatives, indicating strong </a:t>
            </a:r>
            <a:r>
              <a:rPr lang="en-US" sz="2200" dirty="0" smtClean="0"/>
              <a:t>reliability </a:t>
            </a:r>
            <a:r>
              <a:rPr lang="en-US" sz="2200" dirty="0"/>
              <a:t>in identifying successful landings</a:t>
            </a:r>
            <a:r>
              <a:rPr lang="en-US" sz="2200" dirty="0" smtClean="0"/>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3569" y="2312914"/>
            <a:ext cx="4861203" cy="390816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75054"/>
            <a:ext cx="9938838" cy="4280649"/>
          </a:xfrm>
          <a:prstGeom prst="rect">
            <a:avLst/>
          </a:prstGeom>
        </p:spPr>
        <p:txBody>
          <a:bodyPr>
            <a:normAutofit/>
          </a:bodyPr>
          <a:lstStyle/>
          <a:p>
            <a:pPr>
              <a:lnSpc>
                <a:spcPct val="100000"/>
              </a:lnSpc>
              <a:spcBef>
                <a:spcPts val="1400"/>
              </a:spcBef>
            </a:pPr>
            <a:r>
              <a:rPr lang="en-US" sz="2400" dirty="0">
                <a:solidFill>
                  <a:schemeClr val="accent3">
                    <a:lumMod val="25000"/>
                  </a:schemeClr>
                </a:solidFill>
              </a:rPr>
              <a:t>The larger the flight amount at a launch site, the greater the success rate at a launch </a:t>
            </a:r>
            <a:r>
              <a:rPr lang="en-US" sz="2400" dirty="0" smtClean="0">
                <a:solidFill>
                  <a:schemeClr val="accent3">
                    <a:lumMod val="25000"/>
                  </a:schemeClr>
                </a:solidFill>
              </a:rPr>
              <a:t>site.</a:t>
            </a:r>
          </a:p>
          <a:p>
            <a:pPr>
              <a:lnSpc>
                <a:spcPct val="100000"/>
              </a:lnSpc>
              <a:spcBef>
                <a:spcPts val="1400"/>
              </a:spcBef>
            </a:pPr>
            <a:r>
              <a:rPr lang="en-US" sz="2400" dirty="0" smtClean="0">
                <a:solidFill>
                  <a:schemeClr val="accent3">
                    <a:lumMod val="25000"/>
                  </a:schemeClr>
                </a:solidFill>
              </a:rPr>
              <a:t>Launch </a:t>
            </a:r>
            <a:r>
              <a:rPr lang="en-US" sz="2400" dirty="0">
                <a:solidFill>
                  <a:schemeClr val="accent3">
                    <a:lumMod val="25000"/>
                  </a:schemeClr>
                </a:solidFill>
              </a:rPr>
              <a:t>success rate started to increase in 2013 till 2020</a:t>
            </a:r>
            <a:r>
              <a:rPr lang="en-US" sz="2400" dirty="0" smtClean="0">
                <a:solidFill>
                  <a:schemeClr val="accent3">
                    <a:lumMod val="25000"/>
                  </a:schemeClr>
                </a:solidFill>
              </a:rPr>
              <a:t>.</a:t>
            </a:r>
            <a:endParaRPr lang="en-US" sz="2400" dirty="0">
              <a:solidFill>
                <a:schemeClr val="accent3">
                  <a:lumMod val="25000"/>
                </a:schemeClr>
              </a:solidFill>
            </a:endParaRPr>
          </a:p>
          <a:p>
            <a:pPr>
              <a:lnSpc>
                <a:spcPct val="100000"/>
              </a:lnSpc>
              <a:spcBef>
                <a:spcPts val="1400"/>
              </a:spcBef>
            </a:pPr>
            <a:r>
              <a:rPr lang="en-US" sz="2400" dirty="0" smtClean="0">
                <a:solidFill>
                  <a:schemeClr val="accent3">
                    <a:lumMod val="25000"/>
                  </a:schemeClr>
                </a:solidFill>
              </a:rPr>
              <a:t>KSC </a:t>
            </a:r>
            <a:r>
              <a:rPr lang="en-US" sz="2400" dirty="0">
                <a:solidFill>
                  <a:schemeClr val="accent3">
                    <a:lumMod val="25000"/>
                  </a:schemeClr>
                </a:solidFill>
              </a:rPr>
              <a:t>LC-39A had the most successful launches of any </a:t>
            </a:r>
            <a:r>
              <a:rPr lang="en-US" sz="2400" dirty="0" smtClean="0">
                <a:solidFill>
                  <a:schemeClr val="accent3">
                    <a:lumMod val="25000"/>
                  </a:schemeClr>
                </a:solidFill>
              </a:rPr>
              <a:t>sites.</a:t>
            </a:r>
          </a:p>
          <a:p>
            <a:pPr>
              <a:lnSpc>
                <a:spcPct val="100000"/>
              </a:lnSpc>
              <a:spcBef>
                <a:spcPts val="1400"/>
              </a:spcBef>
            </a:pPr>
            <a:r>
              <a:rPr lang="en-US" sz="2400" dirty="0" smtClean="0">
                <a:solidFill>
                  <a:schemeClr val="accent3">
                    <a:lumMod val="25000"/>
                  </a:schemeClr>
                </a:solidFill>
              </a:rPr>
              <a:t>KNN is </a:t>
            </a:r>
            <a:r>
              <a:rPr lang="en-US" sz="2400" dirty="0">
                <a:solidFill>
                  <a:schemeClr val="accent3">
                    <a:lumMod val="25000"/>
                  </a:schemeClr>
                </a:solidFill>
              </a:rPr>
              <a:t>the best machine learning algorithm for </a:t>
            </a:r>
            <a:r>
              <a:rPr lang="en-US" sz="2400" dirty="0" smtClean="0">
                <a:solidFill>
                  <a:schemeClr val="accent3">
                    <a:lumMod val="25000"/>
                  </a:schemeClr>
                </a:solidFill>
              </a:rPr>
              <a:t>this task</a:t>
            </a:r>
            <a:r>
              <a:rPr lang="en-US" sz="2400" dirty="0">
                <a:solidFill>
                  <a:schemeClr val="accent3">
                    <a:lumMod val="25000"/>
                  </a:schemeClr>
                </a:solidFill>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319754"/>
            <a:ext cx="10104817" cy="547293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r>
              <a:rPr lang="en-US" sz="8000" dirty="0" smtClean="0">
                <a:solidFill>
                  <a:schemeClr val="accent3">
                    <a:lumMod val="25000"/>
                  </a:schemeClr>
                </a:solidFill>
                <a:latin typeface="Abadi"/>
              </a:rPr>
              <a:t>:</a:t>
            </a:r>
          </a:p>
          <a:p>
            <a:pPr marL="0" indent="0">
              <a:lnSpc>
                <a:spcPct val="120000"/>
              </a:lnSpc>
              <a:spcBef>
                <a:spcPts val="1400"/>
              </a:spcBef>
              <a:buNone/>
            </a:pPr>
            <a:r>
              <a:rPr lang="en-US" sz="6400" dirty="0">
                <a:solidFill>
                  <a:schemeClr val="accent3">
                    <a:lumMod val="25000"/>
                  </a:schemeClr>
                </a:solidFill>
                <a:latin typeface="+mn-lt"/>
              </a:rPr>
              <a:t>Data was gathered from </a:t>
            </a:r>
            <a:r>
              <a:rPr lang="en-US" sz="6400" dirty="0" err="1">
                <a:solidFill>
                  <a:schemeClr val="accent3">
                    <a:lumMod val="25000"/>
                  </a:schemeClr>
                </a:solidFill>
                <a:latin typeface="+mn-lt"/>
              </a:rPr>
              <a:t>SpaceX's</a:t>
            </a:r>
            <a:r>
              <a:rPr lang="en-US" sz="6400" dirty="0">
                <a:solidFill>
                  <a:schemeClr val="accent3">
                    <a:lumMod val="25000"/>
                  </a:schemeClr>
                </a:solidFill>
                <a:latin typeface="+mn-lt"/>
              </a:rPr>
              <a:t> public launch </a:t>
            </a:r>
            <a:r>
              <a:rPr lang="en-US" sz="6400" dirty="0" smtClean="0">
                <a:solidFill>
                  <a:schemeClr val="accent3">
                    <a:lumMod val="25000"/>
                  </a:schemeClr>
                </a:solidFill>
                <a:latin typeface="+mn-lt"/>
              </a:rPr>
              <a:t>records, Wikipedia </a:t>
            </a:r>
            <a:r>
              <a:rPr lang="en-US" sz="6400" dirty="0">
                <a:solidFill>
                  <a:schemeClr val="accent3">
                    <a:lumMod val="25000"/>
                  </a:schemeClr>
                </a:solidFill>
                <a:latin typeface="+mn-lt"/>
              </a:rPr>
              <a:t>and other relevant databases using APIs and web scraping. This included information on launch details, rocket specs, weather conditions, and landing results.</a:t>
            </a:r>
          </a:p>
          <a:p>
            <a:pPr>
              <a:lnSpc>
                <a:spcPct val="120000"/>
              </a:lnSpc>
              <a:spcBef>
                <a:spcPts val="1400"/>
              </a:spcBef>
            </a:pPr>
            <a:r>
              <a:rPr lang="en-US" sz="8000" dirty="0" smtClean="0">
                <a:solidFill>
                  <a:schemeClr val="accent3">
                    <a:lumMod val="25000"/>
                  </a:schemeClr>
                </a:solidFill>
                <a:latin typeface="Abadi"/>
              </a:rPr>
              <a:t>Perform </a:t>
            </a:r>
            <a:r>
              <a:rPr lang="en-US" sz="8000" dirty="0">
                <a:solidFill>
                  <a:schemeClr val="accent3">
                    <a:lumMod val="25000"/>
                  </a:schemeClr>
                </a:solidFill>
                <a:latin typeface="Abadi"/>
              </a:rPr>
              <a:t>data </a:t>
            </a:r>
            <a:r>
              <a:rPr lang="en-US" sz="8000" dirty="0" smtClean="0">
                <a:solidFill>
                  <a:schemeClr val="accent3">
                    <a:lumMod val="25000"/>
                  </a:schemeClr>
                </a:solidFill>
                <a:latin typeface="Abadi"/>
              </a:rPr>
              <a:t>wrangling:</a:t>
            </a:r>
          </a:p>
          <a:p>
            <a:pPr marL="0" indent="0">
              <a:lnSpc>
                <a:spcPct val="120000"/>
              </a:lnSpc>
              <a:spcBef>
                <a:spcPts val="1400"/>
              </a:spcBef>
              <a:buNone/>
            </a:pPr>
            <a:r>
              <a:rPr lang="en-US" sz="6400" dirty="0" smtClean="0">
                <a:solidFill>
                  <a:schemeClr val="accent3">
                    <a:lumMod val="25000"/>
                  </a:schemeClr>
                </a:solidFill>
                <a:latin typeface="+mn-lt"/>
              </a:rPr>
              <a:t>Data was </a:t>
            </a:r>
            <a:r>
              <a:rPr lang="en-US" sz="6400" dirty="0">
                <a:solidFill>
                  <a:schemeClr val="accent3">
                    <a:lumMod val="25000"/>
                  </a:schemeClr>
                </a:solidFill>
                <a:latin typeface="+mn-lt"/>
              </a:rPr>
              <a:t>cleaned and organized </a:t>
            </a:r>
            <a:r>
              <a:rPr lang="en-US" sz="6400" dirty="0" smtClean="0">
                <a:solidFill>
                  <a:schemeClr val="accent3">
                    <a:lumMod val="25000"/>
                  </a:schemeClr>
                </a:solidFill>
                <a:latin typeface="+mn-lt"/>
              </a:rPr>
              <a:t>by </a:t>
            </a:r>
            <a:r>
              <a:rPr lang="en-US" sz="6400" dirty="0">
                <a:solidFill>
                  <a:schemeClr val="accent3">
                    <a:lumMod val="25000"/>
                  </a:schemeClr>
                </a:solidFill>
                <a:latin typeface="+mn-lt"/>
              </a:rPr>
              <a:t>removing duplicates, handling missing values, and standardizing formats. </a:t>
            </a:r>
            <a:r>
              <a:rPr lang="en-US" sz="6400" dirty="0" smtClean="0">
                <a:solidFill>
                  <a:schemeClr val="accent3">
                    <a:lumMod val="25000"/>
                  </a:schemeClr>
                </a:solidFill>
                <a:latin typeface="+mn-lt"/>
              </a:rPr>
              <a:t>Cleaned </a:t>
            </a:r>
            <a:r>
              <a:rPr lang="en-US" sz="6400" dirty="0">
                <a:solidFill>
                  <a:schemeClr val="accent3">
                    <a:lumMod val="25000"/>
                  </a:schemeClr>
                </a:solidFill>
                <a:latin typeface="+mn-lt"/>
              </a:rPr>
              <a:t>data was processed by converting categories into numbers, normalizing values, and creating new features. The data was then split into training and testing sets for machine learning model development.</a:t>
            </a:r>
          </a:p>
          <a:p>
            <a:pPr>
              <a:lnSpc>
                <a:spcPct val="120000"/>
              </a:lnSpc>
              <a:spcBef>
                <a:spcPts val="1400"/>
              </a:spcBef>
            </a:pPr>
            <a:r>
              <a:rPr lang="en-US" sz="8000" dirty="0" smtClean="0">
                <a:solidFill>
                  <a:schemeClr val="accent3">
                    <a:lumMod val="25000"/>
                  </a:schemeClr>
                </a:solidFill>
                <a:latin typeface="Abadi"/>
              </a:rPr>
              <a:t>Perform </a:t>
            </a:r>
            <a:r>
              <a:rPr lang="en-US" sz="8000" dirty="0">
                <a:solidFill>
                  <a:schemeClr val="accent3">
                    <a:lumMod val="25000"/>
                  </a:schemeClr>
                </a:solidFill>
                <a:latin typeface="Abadi"/>
              </a:rPr>
              <a:t>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a:lnSpc>
                <a:spcPct val="120000"/>
              </a:lnSpc>
              <a:spcBef>
                <a:spcPts val="1400"/>
              </a:spcBef>
            </a:pPr>
            <a:r>
              <a:rPr lang="en-US" sz="8000" dirty="0">
                <a:solidFill>
                  <a:schemeClr val="accent3">
                    <a:lumMod val="25000"/>
                  </a:schemeClr>
                </a:solidFill>
                <a:latin typeface="Abadi"/>
              </a:rPr>
              <a:t>Perform predictive analysis using classification </a:t>
            </a:r>
            <a:r>
              <a:rPr lang="en-US" sz="8000" dirty="0" smtClean="0">
                <a:solidFill>
                  <a:schemeClr val="accent3">
                    <a:lumMod val="25000"/>
                  </a:schemeClr>
                </a:solidFill>
                <a:latin typeface="Abadi"/>
              </a:rPr>
              <a:t>models:</a:t>
            </a:r>
            <a:endParaRPr lang="en-US" sz="8000" dirty="0">
              <a:solidFill>
                <a:schemeClr val="accent3">
                  <a:lumMod val="25000"/>
                </a:schemeClr>
              </a:solidFill>
              <a:latin typeface="Abadi"/>
            </a:endParaRPr>
          </a:p>
          <a:p>
            <a:pPr marL="0" indent="0">
              <a:lnSpc>
                <a:spcPct val="120000"/>
              </a:lnSpc>
              <a:spcBef>
                <a:spcPts val="1400"/>
              </a:spcBef>
              <a:buNone/>
            </a:pPr>
            <a:r>
              <a:rPr lang="en-US" sz="6400" dirty="0" smtClean="0">
                <a:solidFill>
                  <a:schemeClr val="accent3">
                    <a:lumMod val="25000"/>
                  </a:schemeClr>
                </a:solidFill>
                <a:latin typeface="+mn-lt"/>
              </a:rPr>
              <a:t>Selecting </a:t>
            </a:r>
            <a:r>
              <a:rPr lang="en-US" sz="6400" dirty="0">
                <a:solidFill>
                  <a:schemeClr val="accent3">
                    <a:lumMod val="25000"/>
                  </a:schemeClr>
                </a:solidFill>
                <a:latin typeface="+mn-lt"/>
              </a:rPr>
              <a:t>and training different classification models, fine-tuned these models by adjusting </a:t>
            </a:r>
            <a:r>
              <a:rPr lang="en-US" sz="6400" dirty="0" err="1">
                <a:solidFill>
                  <a:schemeClr val="accent3">
                    <a:lumMod val="25000"/>
                  </a:schemeClr>
                </a:solidFill>
                <a:latin typeface="+mn-lt"/>
              </a:rPr>
              <a:t>hyperparameters</a:t>
            </a:r>
            <a:r>
              <a:rPr lang="en-US" sz="6400" dirty="0">
                <a:solidFill>
                  <a:schemeClr val="accent3">
                    <a:lumMod val="25000"/>
                  </a:schemeClr>
                </a:solidFill>
                <a:latin typeface="+mn-lt"/>
              </a:rPr>
              <a:t> through techniques like Grid </a:t>
            </a:r>
            <a:r>
              <a:rPr lang="en-US" sz="6400" dirty="0" smtClean="0">
                <a:solidFill>
                  <a:schemeClr val="accent3">
                    <a:lumMod val="25000"/>
                  </a:schemeClr>
                </a:solidFill>
                <a:latin typeface="+mn-lt"/>
              </a:rPr>
              <a:t>Search. Evaluated </a:t>
            </a:r>
            <a:r>
              <a:rPr lang="en-US" sz="6400" dirty="0">
                <a:solidFill>
                  <a:schemeClr val="accent3">
                    <a:lumMod val="25000"/>
                  </a:schemeClr>
                </a:solidFill>
                <a:latin typeface="+mn-lt"/>
              </a:rPr>
              <a:t>the models' accuracy, precision, recall, and F1-score to determine their effectiveness in predicting successful landings.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sz="1800" b="1" dirty="0"/>
              <a:t>• </a:t>
            </a:r>
            <a:r>
              <a:rPr lang="en-US" sz="2400" b="1" dirty="0"/>
              <a:t>Describe how data sets were </a:t>
            </a:r>
            <a:r>
              <a:rPr lang="en-US" sz="2400" b="1" dirty="0" smtClean="0"/>
              <a:t>collected.</a:t>
            </a:r>
            <a:endParaRPr lang="en-US" sz="2400" b="1" dirty="0"/>
          </a:p>
          <a:p>
            <a:r>
              <a:rPr lang="en-US" sz="2400" dirty="0" smtClean="0"/>
              <a:t>Data </a:t>
            </a:r>
            <a:r>
              <a:rPr lang="en-US" sz="2400" dirty="0"/>
              <a:t>collection was done using get request to the </a:t>
            </a:r>
            <a:r>
              <a:rPr lang="en-US" sz="2400" dirty="0" err="1"/>
              <a:t>SpaceX</a:t>
            </a:r>
            <a:r>
              <a:rPr lang="en-US" sz="2400" dirty="0"/>
              <a:t> API.</a:t>
            </a:r>
          </a:p>
          <a:p>
            <a:r>
              <a:rPr lang="en-US" sz="2400" dirty="0" smtClean="0"/>
              <a:t>Next</a:t>
            </a:r>
            <a:r>
              <a:rPr lang="en-US" sz="2400" dirty="0"/>
              <a:t>, we decoded the response content as a </a:t>
            </a:r>
            <a:r>
              <a:rPr lang="en-US" sz="2400" dirty="0" err="1"/>
              <a:t>Json</a:t>
            </a:r>
            <a:r>
              <a:rPr lang="en-US" sz="2400" dirty="0"/>
              <a:t> using .</a:t>
            </a:r>
            <a:r>
              <a:rPr lang="en-US" sz="2400" dirty="0" err="1"/>
              <a:t>json</a:t>
            </a:r>
            <a:r>
              <a:rPr lang="en-US" sz="2400" dirty="0"/>
              <a:t>() function call and </a:t>
            </a:r>
            <a:r>
              <a:rPr lang="en-US" sz="2400" dirty="0" smtClean="0"/>
              <a:t>turn it </a:t>
            </a:r>
            <a:r>
              <a:rPr lang="en-US" sz="2400" dirty="0"/>
              <a:t>into a pandas </a:t>
            </a:r>
            <a:r>
              <a:rPr lang="en-US" sz="2400" dirty="0" err="1"/>
              <a:t>dataframe</a:t>
            </a:r>
            <a:r>
              <a:rPr lang="en-US" sz="2400" dirty="0"/>
              <a:t> using .</a:t>
            </a:r>
            <a:r>
              <a:rPr lang="en-US" sz="2400" dirty="0" err="1"/>
              <a:t>json_normalize</a:t>
            </a:r>
            <a:r>
              <a:rPr lang="en-US" sz="2400" dirty="0"/>
              <a:t>().</a:t>
            </a:r>
          </a:p>
          <a:p>
            <a:r>
              <a:rPr lang="en-US" sz="2400" dirty="0" smtClean="0"/>
              <a:t>Then </a:t>
            </a:r>
            <a:r>
              <a:rPr lang="en-US" sz="2400" dirty="0"/>
              <a:t>we cleaned the data, checked for missing values and fill in missing </a:t>
            </a:r>
            <a:r>
              <a:rPr lang="en-US" sz="2400" dirty="0" smtClean="0"/>
              <a:t>values where </a:t>
            </a:r>
            <a:r>
              <a:rPr lang="en-US" sz="2400" dirty="0"/>
              <a:t>necessary.</a:t>
            </a:r>
          </a:p>
          <a:p>
            <a:r>
              <a:rPr lang="en-US" sz="2400" dirty="0" smtClean="0"/>
              <a:t>In </a:t>
            </a:r>
            <a:r>
              <a:rPr lang="en-US" sz="2400" dirty="0"/>
              <a:t>addition, we performed web scraping from Wikipedia for Falcon 9 launch </a:t>
            </a:r>
            <a:r>
              <a:rPr lang="en-US" sz="2400" dirty="0" smtClean="0"/>
              <a:t>records with </a:t>
            </a:r>
            <a:r>
              <a:rPr lang="en-US" sz="2400" dirty="0" err="1"/>
              <a:t>BeautifulSoup</a:t>
            </a:r>
            <a:r>
              <a:rPr lang="en-US" sz="2400" dirty="0"/>
              <a:t>.</a:t>
            </a:r>
          </a:p>
          <a:p>
            <a:r>
              <a:rPr lang="en-US" sz="2400" dirty="0" smtClean="0"/>
              <a:t>The </a:t>
            </a:r>
            <a:r>
              <a:rPr lang="en-US" sz="2400" dirty="0"/>
              <a:t>objective was to extract the launch records as HTML table, parse the table </a:t>
            </a:r>
            <a:r>
              <a:rPr lang="en-US" sz="2400" dirty="0" smtClean="0"/>
              <a:t>and convert </a:t>
            </a:r>
            <a:r>
              <a:rPr lang="en-US" sz="2400" dirty="0"/>
              <a:t>it to a pandas </a:t>
            </a:r>
            <a:r>
              <a:rPr lang="en-US" sz="2400" dirty="0" err="1"/>
              <a:t>dataframe</a:t>
            </a:r>
            <a:r>
              <a:rPr lang="en-US" sz="2400" dirty="0"/>
              <a:t> for future analysis.</a:t>
            </a:r>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rPr>
              <a:t>We used the get request to </a:t>
            </a:r>
            <a:r>
              <a:rPr lang="en-US" sz="2200" dirty="0" smtClean="0">
                <a:solidFill>
                  <a:schemeClr val="accent3">
                    <a:lumMod val="25000"/>
                  </a:schemeClr>
                </a:solidFill>
              </a:rPr>
              <a:t>the </a:t>
            </a:r>
            <a:r>
              <a:rPr lang="en-US" sz="2200" dirty="0" err="1" smtClean="0">
                <a:solidFill>
                  <a:schemeClr val="accent3">
                    <a:lumMod val="25000"/>
                  </a:schemeClr>
                </a:solidFill>
              </a:rPr>
              <a:t>SpaceX</a:t>
            </a:r>
            <a:r>
              <a:rPr lang="en-US" sz="2200" dirty="0" smtClean="0">
                <a:solidFill>
                  <a:schemeClr val="accent3">
                    <a:lumMod val="25000"/>
                  </a:schemeClr>
                </a:solidFill>
              </a:rPr>
              <a:t> </a:t>
            </a:r>
            <a:r>
              <a:rPr lang="en-US" sz="2200" dirty="0">
                <a:solidFill>
                  <a:schemeClr val="accent3">
                    <a:lumMod val="25000"/>
                  </a:schemeClr>
                </a:solidFill>
              </a:rPr>
              <a:t>API to collect data, </a:t>
            </a:r>
            <a:r>
              <a:rPr lang="en-US" sz="2200" dirty="0" smtClean="0">
                <a:solidFill>
                  <a:schemeClr val="accent3">
                    <a:lumMod val="25000"/>
                  </a:schemeClr>
                </a:solidFill>
              </a:rPr>
              <a:t>clean the </a:t>
            </a:r>
            <a:r>
              <a:rPr lang="en-US" sz="2200" dirty="0">
                <a:solidFill>
                  <a:schemeClr val="accent3">
                    <a:lumMod val="25000"/>
                  </a:schemeClr>
                </a:solidFill>
              </a:rPr>
              <a:t>data and did </a:t>
            </a:r>
            <a:r>
              <a:rPr lang="en-US" sz="2200" dirty="0" smtClean="0">
                <a:solidFill>
                  <a:schemeClr val="accent3">
                    <a:lumMod val="25000"/>
                  </a:schemeClr>
                </a:solidFill>
              </a:rPr>
              <a:t>some </a:t>
            </a:r>
            <a:r>
              <a:rPr lang="en-US" sz="2200" dirty="0">
                <a:solidFill>
                  <a:schemeClr val="accent3">
                    <a:lumMod val="25000"/>
                  </a:schemeClr>
                </a:solidFill>
              </a:rPr>
              <a:t>data wrangling </a:t>
            </a:r>
            <a:r>
              <a:rPr lang="en-US" sz="2200" dirty="0" smtClean="0">
                <a:solidFill>
                  <a:schemeClr val="accent3">
                    <a:lumMod val="25000"/>
                  </a:schemeClr>
                </a:solidFill>
              </a:rPr>
              <a:t>and formatting</a:t>
            </a:r>
            <a:r>
              <a:rPr lang="en-US" sz="2200" dirty="0">
                <a:solidFill>
                  <a:schemeClr val="accent3">
                    <a:lumMod val="25000"/>
                  </a:schemeClr>
                </a:solidFill>
              </a:rPr>
              <a:t>.</a:t>
            </a:r>
          </a:p>
          <a:p>
            <a:pPr>
              <a:lnSpc>
                <a:spcPct val="100000"/>
              </a:lnSpc>
              <a:spcBef>
                <a:spcPts val="1400"/>
              </a:spcBef>
            </a:pPr>
            <a:endParaRPr lang="en-US" sz="2200" dirty="0">
              <a:solidFill>
                <a:schemeClr val="accent3">
                  <a:lumMod val="25000"/>
                </a:schemeClr>
              </a:solidFill>
              <a:latin typeface="Abadi"/>
            </a:endParaRPr>
          </a:p>
          <a:p>
            <a:r>
              <a:rPr lang="en-US" sz="2000" dirty="0" smtClean="0"/>
              <a:t>Link for Notebook: </a:t>
            </a:r>
          </a:p>
          <a:p>
            <a:pPr marL="0" indent="0">
              <a:buNone/>
            </a:pPr>
            <a:r>
              <a:rPr lang="en-US" sz="2000" dirty="0">
                <a:hlinkClick r:id="rId4"/>
              </a:rPr>
              <a:t>https://github.com/Shrikala28/IBMDS1/blob/main/jupyter-labs-spacex-data-collection-api.ipynb</a:t>
            </a:r>
            <a:endParaRPr lang="en-US" sz="2000" dirty="0"/>
          </a:p>
          <a:p>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15193" t="16031" r="13833"/>
          <a:stretch/>
        </p:blipFill>
        <p:spPr>
          <a:xfrm>
            <a:off x="5461001" y="1624831"/>
            <a:ext cx="6183304" cy="44013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922411" y="1792288"/>
            <a:ext cx="4243478" cy="4495390"/>
          </a:xfrm>
          <a:prstGeom prst="rect">
            <a:avLst/>
          </a:prstGeom>
        </p:spPr>
        <p:txBody>
          <a:bodyPr lIns="91440" tIns="45720" rIns="91440" bIns="45720" anchor="t">
            <a:noAutofit/>
          </a:bodyPr>
          <a:lstStyle/>
          <a:p>
            <a:pPr>
              <a:lnSpc>
                <a:spcPct val="100000"/>
              </a:lnSpc>
              <a:spcBef>
                <a:spcPts val="1400"/>
              </a:spcBef>
            </a:pPr>
            <a:r>
              <a:rPr lang="en-US" sz="2200" dirty="0" smtClean="0">
                <a:solidFill>
                  <a:schemeClr val="accent3">
                    <a:lumMod val="25000"/>
                  </a:schemeClr>
                </a:solidFill>
              </a:rPr>
              <a:t>Web Scraping was applied to </a:t>
            </a:r>
            <a:r>
              <a:rPr lang="en-US" sz="2200" dirty="0" err="1" smtClean="0">
                <a:solidFill>
                  <a:schemeClr val="accent3">
                    <a:lumMod val="25000"/>
                  </a:schemeClr>
                </a:solidFill>
              </a:rPr>
              <a:t>webscrap</a:t>
            </a:r>
            <a:r>
              <a:rPr lang="en-US" sz="2200" dirty="0" smtClean="0">
                <a:solidFill>
                  <a:schemeClr val="accent3">
                    <a:lumMod val="25000"/>
                  </a:schemeClr>
                </a:solidFill>
              </a:rPr>
              <a:t> </a:t>
            </a:r>
            <a:r>
              <a:rPr lang="en-US" sz="2200" dirty="0">
                <a:solidFill>
                  <a:schemeClr val="accent3">
                    <a:lumMod val="25000"/>
                  </a:schemeClr>
                </a:solidFill>
              </a:rPr>
              <a:t>Falcon 9 </a:t>
            </a:r>
            <a:r>
              <a:rPr lang="en-US" sz="2200" dirty="0" smtClean="0">
                <a:solidFill>
                  <a:schemeClr val="accent3">
                    <a:lumMod val="25000"/>
                  </a:schemeClr>
                </a:solidFill>
              </a:rPr>
              <a:t>launch records </a:t>
            </a:r>
            <a:r>
              <a:rPr lang="en-US" sz="2200" dirty="0">
                <a:solidFill>
                  <a:schemeClr val="accent3">
                    <a:lumMod val="25000"/>
                  </a:schemeClr>
                </a:solidFill>
              </a:rPr>
              <a:t>with </a:t>
            </a:r>
            <a:r>
              <a:rPr lang="en-US" sz="2200" dirty="0" err="1" smtClean="0">
                <a:solidFill>
                  <a:schemeClr val="accent3">
                    <a:lumMod val="25000"/>
                  </a:schemeClr>
                </a:solidFill>
              </a:rPr>
              <a:t>BeautifulSoup</a:t>
            </a:r>
            <a:r>
              <a:rPr lang="en-US" sz="2200" dirty="0" smtClean="0">
                <a:solidFill>
                  <a:schemeClr val="accent3">
                    <a:lumMod val="25000"/>
                  </a:schemeClr>
                </a:solidFill>
              </a:rPr>
              <a:t>.</a:t>
            </a:r>
          </a:p>
          <a:p>
            <a:pPr>
              <a:lnSpc>
                <a:spcPct val="100000"/>
              </a:lnSpc>
              <a:spcBef>
                <a:spcPts val="1400"/>
              </a:spcBef>
            </a:pPr>
            <a:r>
              <a:rPr lang="en-US" sz="2200" dirty="0">
                <a:solidFill>
                  <a:schemeClr val="accent3">
                    <a:lumMod val="25000"/>
                  </a:schemeClr>
                </a:solidFill>
              </a:rPr>
              <a:t>T</a:t>
            </a:r>
            <a:r>
              <a:rPr lang="en-US" sz="2200" dirty="0" smtClean="0">
                <a:solidFill>
                  <a:schemeClr val="accent3">
                    <a:lumMod val="25000"/>
                  </a:schemeClr>
                </a:solidFill>
              </a:rPr>
              <a:t>he </a:t>
            </a:r>
            <a:r>
              <a:rPr lang="en-US" sz="2200" dirty="0">
                <a:solidFill>
                  <a:schemeClr val="accent3">
                    <a:lumMod val="25000"/>
                  </a:schemeClr>
                </a:solidFill>
              </a:rPr>
              <a:t>table </a:t>
            </a:r>
            <a:r>
              <a:rPr lang="en-US" sz="2200" dirty="0" smtClean="0">
                <a:solidFill>
                  <a:schemeClr val="accent3">
                    <a:lumMod val="25000"/>
                  </a:schemeClr>
                </a:solidFill>
              </a:rPr>
              <a:t>was parsed and converted </a:t>
            </a:r>
            <a:r>
              <a:rPr lang="en-US" sz="2200" dirty="0">
                <a:solidFill>
                  <a:schemeClr val="accent3">
                    <a:lumMod val="25000"/>
                  </a:schemeClr>
                </a:solidFill>
              </a:rPr>
              <a:t>it into a </a:t>
            </a:r>
            <a:r>
              <a:rPr lang="en-US" sz="2200" dirty="0" smtClean="0">
                <a:solidFill>
                  <a:schemeClr val="accent3">
                    <a:lumMod val="25000"/>
                  </a:schemeClr>
                </a:solidFill>
              </a:rPr>
              <a:t>pandas </a:t>
            </a:r>
            <a:r>
              <a:rPr lang="en-US" sz="2200" dirty="0" err="1" smtClean="0">
                <a:solidFill>
                  <a:schemeClr val="accent3">
                    <a:lumMod val="25000"/>
                  </a:schemeClr>
                </a:solidFill>
              </a:rPr>
              <a:t>dataframe</a:t>
            </a:r>
            <a:r>
              <a:rPr lang="en-US" sz="2200" dirty="0" smtClean="0">
                <a:solidFill>
                  <a:schemeClr val="accent3">
                    <a:lumMod val="25000"/>
                  </a:schemeClr>
                </a:solidFill>
              </a:rPr>
              <a:t>.</a:t>
            </a:r>
          </a:p>
          <a:p>
            <a:pPr>
              <a:lnSpc>
                <a:spcPct val="100000"/>
              </a:lnSpc>
              <a:spcBef>
                <a:spcPts val="1400"/>
              </a:spcBef>
            </a:pPr>
            <a:r>
              <a:rPr lang="en-US" sz="2000" dirty="0"/>
              <a:t>Link for Notebook: </a:t>
            </a:r>
          </a:p>
          <a:p>
            <a:pPr marL="0" indent="0">
              <a:lnSpc>
                <a:spcPct val="100000"/>
              </a:lnSpc>
              <a:spcBef>
                <a:spcPts val="1400"/>
              </a:spcBef>
              <a:buNone/>
            </a:pPr>
            <a:r>
              <a:rPr lang="en-US" sz="2000" dirty="0">
                <a:hlinkClick r:id="rId3"/>
              </a:rPr>
              <a:t>https://github.com/Shrikala28/IBMDS1/blob/main/jupyter-labs-webscraping.ipynb</a:t>
            </a:r>
            <a:endParaRPr lang="en-US" sz="20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812" t="9318" r="2812"/>
          <a:stretch/>
        </p:blipFill>
        <p:spPr>
          <a:xfrm>
            <a:off x="5165889" y="1707656"/>
            <a:ext cx="6733319" cy="43179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terms/"/>
    <ds:schemaRef ds:uri="http://schemas.openxmlformats.org/package/2006/metadata/core-properties"/>
    <ds:schemaRef ds:uri="http://purl.org/dc/dcmitype/"/>
    <ds:schemaRef ds:uri="http://schemas.microsoft.com/office/infopath/2007/PartnerControls"/>
    <ds:schemaRef ds:uri="155be751-a274-42e8-93fb-f39d3b9bccc8"/>
    <ds:schemaRef ds:uri="http://purl.org/dc/elements/1.1/"/>
    <ds:schemaRef ds:uri="http://schemas.microsoft.com/office/2006/metadata/properties"/>
    <ds:schemaRef ds:uri="http://schemas.microsoft.com/office/2006/documentManagement/types"/>
    <ds:schemaRef ds:uri="f80a141d-92ca-4d3d-9308-f7e7b1d44ce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552</TotalTime>
  <Words>1704</Words>
  <Application>Microsoft Office PowerPoint</Application>
  <PresentationFormat>Custom</PresentationFormat>
  <Paragraphs>228</Paragraphs>
  <Slides>47</Slides>
  <Notes>5</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india</cp:lastModifiedBy>
  <cp:revision>226</cp:revision>
  <dcterms:created xsi:type="dcterms:W3CDTF">2021-04-29T18:58:34Z</dcterms:created>
  <dcterms:modified xsi:type="dcterms:W3CDTF">2024-08-27T22:20:30Z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